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27"/>
  </p:notesMasterIdLst>
  <p:handoutMasterIdLst>
    <p:handoutMasterId r:id="rId28"/>
  </p:handoutMasterIdLst>
  <p:sldIdLst>
    <p:sldId id="324" r:id="rId2"/>
    <p:sldId id="257" r:id="rId3"/>
    <p:sldId id="276" r:id="rId4"/>
    <p:sldId id="310" r:id="rId5"/>
    <p:sldId id="322" r:id="rId6"/>
    <p:sldId id="334" r:id="rId7"/>
    <p:sldId id="323" r:id="rId8"/>
    <p:sldId id="312" r:id="rId9"/>
    <p:sldId id="313" r:id="rId10"/>
    <p:sldId id="332" r:id="rId11"/>
    <p:sldId id="325" r:id="rId12"/>
    <p:sldId id="335" r:id="rId13"/>
    <p:sldId id="274" r:id="rId14"/>
    <p:sldId id="273" r:id="rId15"/>
    <p:sldId id="336" r:id="rId16"/>
    <p:sldId id="337" r:id="rId17"/>
    <p:sldId id="280" r:id="rId18"/>
    <p:sldId id="304" r:id="rId19"/>
    <p:sldId id="338" r:id="rId20"/>
    <p:sldId id="339" r:id="rId21"/>
    <p:sldId id="314" r:id="rId22"/>
    <p:sldId id="340" r:id="rId23"/>
    <p:sldId id="341" r:id="rId24"/>
    <p:sldId id="342" r:id="rId25"/>
    <p:sldId id="343" r:id="rId26"/>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21" autoAdjust="0"/>
    <p:restoredTop sz="94584" autoAdjust="0"/>
  </p:normalViewPr>
  <p:slideViewPr>
    <p:cSldViewPr>
      <p:cViewPr varScale="1">
        <p:scale>
          <a:sx n="66" d="100"/>
          <a:sy n="66" d="100"/>
        </p:scale>
        <p:origin x="1518" y="6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3979"/>
    </p:cViewPr>
  </p:sorterViewPr>
  <p:notesViewPr>
    <p:cSldViewPr>
      <p:cViewPr varScale="1">
        <p:scale>
          <a:sx n="41" d="100"/>
          <a:sy n="41" d="100"/>
        </p:scale>
        <p:origin x="-2395" y="-77"/>
      </p:cViewPr>
      <p:guideLst>
        <p:guide orient="horz" pos="2957"/>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77739" cy="469424"/>
          </a:xfrm>
          <a:prstGeom prst="rect">
            <a:avLst/>
          </a:prstGeom>
        </p:spPr>
        <p:txBody>
          <a:bodyPr vert="horz" lIns="96570" tIns="48285" rIns="96570" bIns="48285" rtlCol="0"/>
          <a:lstStyle>
            <a:lvl1pPr algn="l">
              <a:defRPr sz="1300"/>
            </a:lvl1pPr>
          </a:lstStyle>
          <a:p>
            <a:endParaRPr lang="en-US"/>
          </a:p>
        </p:txBody>
      </p:sp>
      <p:sp>
        <p:nvSpPr>
          <p:cNvPr id="3" name="Date Placeholder 2"/>
          <p:cNvSpPr>
            <a:spLocks noGrp="1"/>
          </p:cNvSpPr>
          <p:nvPr>
            <p:ph type="dt" sz="quarter" idx="1"/>
          </p:nvPr>
        </p:nvSpPr>
        <p:spPr>
          <a:xfrm>
            <a:off x="4023092" y="1"/>
            <a:ext cx="3077739" cy="469424"/>
          </a:xfrm>
          <a:prstGeom prst="rect">
            <a:avLst/>
          </a:prstGeom>
        </p:spPr>
        <p:txBody>
          <a:bodyPr vert="horz" lIns="96570" tIns="48285" rIns="96570" bIns="48285" rtlCol="0"/>
          <a:lstStyle>
            <a:lvl1pPr algn="r">
              <a:defRPr sz="1300"/>
            </a:lvl1pPr>
          </a:lstStyle>
          <a:p>
            <a:fld id="{423EA63D-4EFA-4626-9F2E-936CFC23374B}" type="datetimeFigureOut">
              <a:rPr lang="en-US" smtClean="0"/>
              <a:t>8/11/2016</a:t>
            </a:fld>
            <a:endParaRPr lang="en-US"/>
          </a:p>
        </p:txBody>
      </p:sp>
      <p:sp>
        <p:nvSpPr>
          <p:cNvPr id="4" name="Footer Placeholder 3"/>
          <p:cNvSpPr>
            <a:spLocks noGrp="1"/>
          </p:cNvSpPr>
          <p:nvPr>
            <p:ph type="ftr" sz="quarter" idx="2"/>
          </p:nvPr>
        </p:nvSpPr>
        <p:spPr>
          <a:xfrm>
            <a:off x="0" y="8917422"/>
            <a:ext cx="3077739" cy="469424"/>
          </a:xfrm>
          <a:prstGeom prst="rect">
            <a:avLst/>
          </a:prstGeom>
        </p:spPr>
        <p:txBody>
          <a:bodyPr vert="horz" lIns="96570" tIns="48285" rIns="96570" bIns="48285" rtlCol="0" anchor="b"/>
          <a:lstStyle>
            <a:lvl1pPr algn="l">
              <a:defRPr sz="1300"/>
            </a:lvl1pPr>
          </a:lstStyle>
          <a:p>
            <a:endParaRPr lang="en-US"/>
          </a:p>
        </p:txBody>
      </p:sp>
      <p:sp>
        <p:nvSpPr>
          <p:cNvPr id="5" name="Slide Number Placeholder 4"/>
          <p:cNvSpPr>
            <a:spLocks noGrp="1"/>
          </p:cNvSpPr>
          <p:nvPr>
            <p:ph type="sldNum" sz="quarter" idx="3"/>
          </p:nvPr>
        </p:nvSpPr>
        <p:spPr>
          <a:xfrm>
            <a:off x="4023092" y="8917422"/>
            <a:ext cx="3077739" cy="469424"/>
          </a:xfrm>
          <a:prstGeom prst="rect">
            <a:avLst/>
          </a:prstGeom>
        </p:spPr>
        <p:txBody>
          <a:bodyPr vert="horz" lIns="96570" tIns="48285" rIns="96570" bIns="48285" rtlCol="0" anchor="b"/>
          <a:lstStyle>
            <a:lvl1pPr algn="r">
              <a:defRPr sz="1300"/>
            </a:lvl1pPr>
          </a:lstStyle>
          <a:p>
            <a:fld id="{CDC753CB-9C45-4AA9-BA3D-0CC0DED34723}" type="slidenum">
              <a:rPr lang="en-US" smtClean="0"/>
              <a:t>‹#›</a:t>
            </a:fld>
            <a:endParaRPr lang="en-US"/>
          </a:p>
        </p:txBody>
      </p:sp>
    </p:spTree>
    <p:extLst>
      <p:ext uri="{BB962C8B-B14F-4D97-AF65-F5344CB8AC3E}">
        <p14:creationId xmlns:p14="http://schemas.microsoft.com/office/powerpoint/2010/main" val="35554201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77739" cy="469424"/>
          </a:xfrm>
          <a:prstGeom prst="rect">
            <a:avLst/>
          </a:prstGeom>
        </p:spPr>
        <p:txBody>
          <a:bodyPr vert="horz" lIns="96570" tIns="48285" rIns="96570" bIns="48285" rtlCol="0"/>
          <a:lstStyle>
            <a:lvl1pPr algn="l">
              <a:defRPr sz="1300"/>
            </a:lvl1pPr>
          </a:lstStyle>
          <a:p>
            <a:endParaRPr lang="en-US"/>
          </a:p>
        </p:txBody>
      </p:sp>
      <p:sp>
        <p:nvSpPr>
          <p:cNvPr id="3" name="Date Placeholder 2"/>
          <p:cNvSpPr>
            <a:spLocks noGrp="1"/>
          </p:cNvSpPr>
          <p:nvPr>
            <p:ph type="dt" idx="1"/>
          </p:nvPr>
        </p:nvSpPr>
        <p:spPr>
          <a:xfrm>
            <a:off x="4023092" y="1"/>
            <a:ext cx="3077739" cy="469424"/>
          </a:xfrm>
          <a:prstGeom prst="rect">
            <a:avLst/>
          </a:prstGeom>
        </p:spPr>
        <p:txBody>
          <a:bodyPr vert="horz" lIns="96570" tIns="48285" rIns="96570" bIns="48285" rtlCol="0"/>
          <a:lstStyle>
            <a:lvl1pPr algn="r">
              <a:defRPr sz="1300"/>
            </a:lvl1pPr>
          </a:lstStyle>
          <a:p>
            <a:fld id="{7CB9EACC-613B-44DE-B4CE-6F1020FC74D9}" type="datetimeFigureOut">
              <a:rPr lang="en-US" smtClean="0"/>
              <a:t>8/11/2016</a:t>
            </a:fld>
            <a:endParaRPr lang="en-US"/>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6570" tIns="48285" rIns="96570" bIns="48285" rtlCol="0" anchor="ctr"/>
          <a:lstStyle/>
          <a:p>
            <a:endParaRPr lang="en-US"/>
          </a:p>
        </p:txBody>
      </p:sp>
      <p:sp>
        <p:nvSpPr>
          <p:cNvPr id="5" name="Notes Placeholder 4"/>
          <p:cNvSpPr>
            <a:spLocks noGrp="1"/>
          </p:cNvSpPr>
          <p:nvPr>
            <p:ph type="body" sz="quarter" idx="3"/>
          </p:nvPr>
        </p:nvSpPr>
        <p:spPr>
          <a:xfrm>
            <a:off x="710248" y="4459527"/>
            <a:ext cx="5681980" cy="4224814"/>
          </a:xfrm>
          <a:prstGeom prst="rect">
            <a:avLst/>
          </a:prstGeom>
        </p:spPr>
        <p:txBody>
          <a:bodyPr vert="horz" lIns="96570" tIns="48285" rIns="96570" bIns="4828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7422"/>
            <a:ext cx="3077739" cy="469424"/>
          </a:xfrm>
          <a:prstGeom prst="rect">
            <a:avLst/>
          </a:prstGeom>
        </p:spPr>
        <p:txBody>
          <a:bodyPr vert="horz" lIns="96570" tIns="48285" rIns="96570" bIns="48285" rtlCol="0" anchor="b"/>
          <a:lstStyle>
            <a:lvl1pPr algn="l">
              <a:defRPr sz="1300"/>
            </a:lvl1pPr>
          </a:lstStyle>
          <a:p>
            <a:endParaRPr lang="en-US"/>
          </a:p>
        </p:txBody>
      </p:sp>
      <p:sp>
        <p:nvSpPr>
          <p:cNvPr id="7" name="Slide Number Placeholder 6"/>
          <p:cNvSpPr>
            <a:spLocks noGrp="1"/>
          </p:cNvSpPr>
          <p:nvPr>
            <p:ph type="sldNum" sz="quarter" idx="5"/>
          </p:nvPr>
        </p:nvSpPr>
        <p:spPr>
          <a:xfrm>
            <a:off x="4023092" y="8917422"/>
            <a:ext cx="3077739" cy="469424"/>
          </a:xfrm>
          <a:prstGeom prst="rect">
            <a:avLst/>
          </a:prstGeom>
        </p:spPr>
        <p:txBody>
          <a:bodyPr vert="horz" lIns="96570" tIns="48285" rIns="96570" bIns="48285" rtlCol="0" anchor="b"/>
          <a:lstStyle>
            <a:lvl1pPr algn="r">
              <a:defRPr sz="1300"/>
            </a:lvl1pPr>
          </a:lstStyle>
          <a:p>
            <a:fld id="{008D9D0B-EDE5-4426-BA63-7BFF70FE501F}" type="slidenum">
              <a:rPr lang="en-US" smtClean="0"/>
              <a:t>‹#›</a:t>
            </a:fld>
            <a:endParaRPr lang="en-US"/>
          </a:p>
        </p:txBody>
      </p:sp>
    </p:spTree>
    <p:extLst>
      <p:ext uri="{BB962C8B-B14F-4D97-AF65-F5344CB8AC3E}">
        <p14:creationId xmlns:p14="http://schemas.microsoft.com/office/powerpoint/2010/main" val="281294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AF0CACE-6A84-4A42-8A3A-271322C80026}" type="datetime1">
              <a:rPr lang="en-US" smtClean="0"/>
              <a:t>8/11/2016</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r>
              <a:rPr lang="en-US" smtClean="0"/>
              <a:t>Ernesto Segismundo LMFT --www.FYLMIT.com</a:t>
            </a:r>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C6F70DD4-A4AA-40FF-BE6D-EF7D04FBBFD5}"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51EF37-E730-4D04-83BC-1708AA7378DD}" type="datetime1">
              <a:rPr lang="en-US" smtClean="0"/>
              <a:t>8/11/2016</a:t>
            </a:fld>
            <a:endParaRPr lang="en-US"/>
          </a:p>
        </p:txBody>
      </p:sp>
      <p:sp>
        <p:nvSpPr>
          <p:cNvPr id="5" name="Footer Placeholder 4"/>
          <p:cNvSpPr>
            <a:spLocks noGrp="1"/>
          </p:cNvSpPr>
          <p:nvPr>
            <p:ph type="ftr" sz="quarter" idx="11"/>
          </p:nvPr>
        </p:nvSpPr>
        <p:spPr/>
        <p:txBody>
          <a:bodyPr/>
          <a:lstStyle/>
          <a:p>
            <a:r>
              <a:rPr lang="en-US" smtClean="0"/>
              <a:t>Ernesto Segismundo LMFT --www.FYLMIT.com</a:t>
            </a:r>
            <a:endParaRPr lang="en-US"/>
          </a:p>
        </p:txBody>
      </p:sp>
      <p:sp>
        <p:nvSpPr>
          <p:cNvPr id="6" name="Slide Number Placeholder 5"/>
          <p:cNvSpPr>
            <a:spLocks noGrp="1"/>
          </p:cNvSpPr>
          <p:nvPr>
            <p:ph type="sldNum" sz="quarter" idx="12"/>
          </p:nvPr>
        </p:nvSpPr>
        <p:spPr/>
        <p:txBody>
          <a:bodyPr/>
          <a:lstStyle/>
          <a:p>
            <a:fld id="{C6F70DD4-A4AA-40FF-BE6D-EF7D04FBBFD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C6716A-2AFD-4C31-ABB6-87ABFAD210FE}" type="datetime1">
              <a:rPr lang="en-US" smtClean="0"/>
              <a:t>8/11/2016</a:t>
            </a:fld>
            <a:endParaRPr lang="en-US"/>
          </a:p>
        </p:txBody>
      </p:sp>
      <p:sp>
        <p:nvSpPr>
          <p:cNvPr id="5" name="Footer Placeholder 4"/>
          <p:cNvSpPr>
            <a:spLocks noGrp="1"/>
          </p:cNvSpPr>
          <p:nvPr>
            <p:ph type="ftr" sz="quarter" idx="11"/>
          </p:nvPr>
        </p:nvSpPr>
        <p:spPr/>
        <p:txBody>
          <a:bodyPr/>
          <a:lstStyle/>
          <a:p>
            <a:r>
              <a:rPr lang="en-US" smtClean="0"/>
              <a:t>Ernesto Segismundo LMFT --www.FYLMIT.com</a:t>
            </a:r>
            <a:endParaRPr lang="en-US"/>
          </a:p>
        </p:txBody>
      </p:sp>
      <p:sp>
        <p:nvSpPr>
          <p:cNvPr id="6" name="Slide Number Placeholder 5"/>
          <p:cNvSpPr>
            <a:spLocks noGrp="1"/>
          </p:cNvSpPr>
          <p:nvPr>
            <p:ph type="sldNum" sz="quarter" idx="12"/>
          </p:nvPr>
        </p:nvSpPr>
        <p:spPr/>
        <p:txBody>
          <a:bodyPr/>
          <a:lstStyle/>
          <a:p>
            <a:fld id="{C6F70DD4-A4AA-40FF-BE6D-EF7D04FBBFD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EF0BB06-CF30-44D9-8ECB-DF10C77E45A5}" type="datetime1">
              <a:rPr lang="en-US" smtClean="0"/>
              <a:t>8/11/2016</a:t>
            </a:fld>
            <a:endParaRPr lang="en-US"/>
          </a:p>
        </p:txBody>
      </p:sp>
      <p:sp>
        <p:nvSpPr>
          <p:cNvPr id="5" name="Footer Placeholder 4"/>
          <p:cNvSpPr>
            <a:spLocks noGrp="1"/>
          </p:cNvSpPr>
          <p:nvPr>
            <p:ph type="ftr" sz="quarter" idx="11"/>
          </p:nvPr>
        </p:nvSpPr>
        <p:spPr/>
        <p:txBody>
          <a:bodyPr/>
          <a:lstStyle/>
          <a:p>
            <a:r>
              <a:rPr lang="en-US" smtClean="0"/>
              <a:t>Ernesto Segismundo LMFT --www.FYLMIT.com</a:t>
            </a:r>
            <a:endParaRPr lang="en-US"/>
          </a:p>
        </p:txBody>
      </p:sp>
      <p:sp>
        <p:nvSpPr>
          <p:cNvPr id="6" name="Slide Number Placeholder 5"/>
          <p:cNvSpPr>
            <a:spLocks noGrp="1"/>
          </p:cNvSpPr>
          <p:nvPr>
            <p:ph type="sldNum" sz="quarter" idx="12"/>
          </p:nvPr>
        </p:nvSpPr>
        <p:spPr/>
        <p:txBody>
          <a:bodyPr/>
          <a:lstStyle/>
          <a:p>
            <a:fld id="{C6F70DD4-A4AA-40FF-BE6D-EF7D04FBBFD5}"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377A0D-697E-4706-A53A-4F5629794280}" type="datetime1">
              <a:rPr lang="en-US" smtClean="0"/>
              <a:t>8/11/2016</a:t>
            </a:fld>
            <a:endParaRPr lang="en-US"/>
          </a:p>
        </p:txBody>
      </p:sp>
      <p:sp>
        <p:nvSpPr>
          <p:cNvPr id="5" name="Footer Placeholder 4"/>
          <p:cNvSpPr>
            <a:spLocks noGrp="1"/>
          </p:cNvSpPr>
          <p:nvPr>
            <p:ph type="ftr" sz="quarter" idx="11"/>
          </p:nvPr>
        </p:nvSpPr>
        <p:spPr/>
        <p:txBody>
          <a:bodyPr/>
          <a:lstStyle/>
          <a:p>
            <a:r>
              <a:rPr lang="en-US" smtClean="0"/>
              <a:t>Ernesto Segismundo LMFT --www.FYLMIT.com</a:t>
            </a:r>
            <a:endParaRPr lang="en-US"/>
          </a:p>
        </p:txBody>
      </p:sp>
      <p:sp>
        <p:nvSpPr>
          <p:cNvPr id="6" name="Slide Number Placeholder 5"/>
          <p:cNvSpPr>
            <a:spLocks noGrp="1"/>
          </p:cNvSpPr>
          <p:nvPr>
            <p:ph type="sldNum" sz="quarter" idx="12"/>
          </p:nvPr>
        </p:nvSpPr>
        <p:spPr/>
        <p:txBody>
          <a:bodyPr/>
          <a:lstStyle/>
          <a:p>
            <a:fld id="{C6F70DD4-A4AA-40FF-BE6D-EF7D04FBBFD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32D46B0-8553-4B7D-B67A-68CE2E5FCED7}" type="datetime1">
              <a:rPr lang="en-US" smtClean="0"/>
              <a:t>8/11/2016</a:t>
            </a:fld>
            <a:endParaRPr lang="en-US"/>
          </a:p>
        </p:txBody>
      </p:sp>
      <p:sp>
        <p:nvSpPr>
          <p:cNvPr id="6" name="Footer Placeholder 5"/>
          <p:cNvSpPr>
            <a:spLocks noGrp="1"/>
          </p:cNvSpPr>
          <p:nvPr>
            <p:ph type="ftr" sz="quarter" idx="11"/>
          </p:nvPr>
        </p:nvSpPr>
        <p:spPr/>
        <p:txBody>
          <a:bodyPr/>
          <a:lstStyle/>
          <a:p>
            <a:r>
              <a:rPr lang="en-US" smtClean="0"/>
              <a:t>Ernesto Segismundo LMFT --www.FYLMIT.com</a:t>
            </a:r>
            <a:endParaRPr lang="en-US"/>
          </a:p>
        </p:txBody>
      </p:sp>
      <p:sp>
        <p:nvSpPr>
          <p:cNvPr id="7" name="Slide Number Placeholder 6"/>
          <p:cNvSpPr>
            <a:spLocks noGrp="1"/>
          </p:cNvSpPr>
          <p:nvPr>
            <p:ph type="sldNum" sz="quarter" idx="12"/>
          </p:nvPr>
        </p:nvSpPr>
        <p:spPr/>
        <p:txBody>
          <a:bodyPr/>
          <a:lstStyle/>
          <a:p>
            <a:fld id="{C6F70DD4-A4AA-40FF-BE6D-EF7D04FBBFD5}"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D3889B6-422D-4133-AFF6-F0406525F313}" type="datetime1">
              <a:rPr lang="en-US" smtClean="0"/>
              <a:t>8/11/2016</a:t>
            </a:fld>
            <a:endParaRPr lang="en-US"/>
          </a:p>
        </p:txBody>
      </p:sp>
      <p:sp>
        <p:nvSpPr>
          <p:cNvPr id="8" name="Footer Placeholder 7"/>
          <p:cNvSpPr>
            <a:spLocks noGrp="1"/>
          </p:cNvSpPr>
          <p:nvPr>
            <p:ph type="ftr" sz="quarter" idx="11"/>
          </p:nvPr>
        </p:nvSpPr>
        <p:spPr/>
        <p:txBody>
          <a:bodyPr/>
          <a:lstStyle/>
          <a:p>
            <a:r>
              <a:rPr lang="en-US" smtClean="0"/>
              <a:t>Ernesto Segismundo LMFT --www.FYLMIT.com</a:t>
            </a:r>
            <a:endParaRPr lang="en-US"/>
          </a:p>
        </p:txBody>
      </p:sp>
      <p:sp>
        <p:nvSpPr>
          <p:cNvPr id="9" name="Slide Number Placeholder 8"/>
          <p:cNvSpPr>
            <a:spLocks noGrp="1"/>
          </p:cNvSpPr>
          <p:nvPr>
            <p:ph type="sldNum" sz="quarter" idx="12"/>
          </p:nvPr>
        </p:nvSpPr>
        <p:spPr/>
        <p:txBody>
          <a:bodyPr/>
          <a:lstStyle/>
          <a:p>
            <a:fld id="{C6F70DD4-A4AA-40FF-BE6D-EF7D04FBBFD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60C9DA-0623-4A0F-9EA7-5435EC5DBDA6}" type="datetime1">
              <a:rPr lang="en-US" smtClean="0"/>
              <a:t>8/11/2016</a:t>
            </a:fld>
            <a:endParaRPr lang="en-US"/>
          </a:p>
        </p:txBody>
      </p:sp>
      <p:sp>
        <p:nvSpPr>
          <p:cNvPr id="4" name="Footer Placeholder 3"/>
          <p:cNvSpPr>
            <a:spLocks noGrp="1"/>
          </p:cNvSpPr>
          <p:nvPr>
            <p:ph type="ftr" sz="quarter" idx="11"/>
          </p:nvPr>
        </p:nvSpPr>
        <p:spPr/>
        <p:txBody>
          <a:bodyPr/>
          <a:lstStyle/>
          <a:p>
            <a:r>
              <a:rPr lang="en-US" smtClean="0"/>
              <a:t>Ernesto Segismundo LMFT --www.FYLMIT.com</a:t>
            </a:r>
            <a:endParaRPr lang="en-US"/>
          </a:p>
        </p:txBody>
      </p:sp>
      <p:sp>
        <p:nvSpPr>
          <p:cNvPr id="5" name="Slide Number Placeholder 4"/>
          <p:cNvSpPr>
            <a:spLocks noGrp="1"/>
          </p:cNvSpPr>
          <p:nvPr>
            <p:ph type="sldNum" sz="quarter" idx="12"/>
          </p:nvPr>
        </p:nvSpPr>
        <p:spPr/>
        <p:txBody>
          <a:bodyPr/>
          <a:lstStyle/>
          <a:p>
            <a:fld id="{C6F70DD4-A4AA-40FF-BE6D-EF7D04FBBFD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AC03EB-ED89-412F-9EBB-F059B271CBA5}" type="datetime1">
              <a:rPr lang="en-US" smtClean="0"/>
              <a:t>8/11/2016</a:t>
            </a:fld>
            <a:endParaRPr lang="en-US"/>
          </a:p>
        </p:txBody>
      </p:sp>
      <p:sp>
        <p:nvSpPr>
          <p:cNvPr id="3" name="Footer Placeholder 2"/>
          <p:cNvSpPr>
            <a:spLocks noGrp="1"/>
          </p:cNvSpPr>
          <p:nvPr>
            <p:ph type="ftr" sz="quarter" idx="11"/>
          </p:nvPr>
        </p:nvSpPr>
        <p:spPr/>
        <p:txBody>
          <a:bodyPr/>
          <a:lstStyle/>
          <a:p>
            <a:r>
              <a:rPr lang="en-US" smtClean="0"/>
              <a:t>Ernesto Segismundo LMFT --www.FYLMIT.com</a:t>
            </a:r>
            <a:endParaRPr lang="en-US"/>
          </a:p>
        </p:txBody>
      </p:sp>
      <p:sp>
        <p:nvSpPr>
          <p:cNvPr id="4" name="Slide Number Placeholder 3"/>
          <p:cNvSpPr>
            <a:spLocks noGrp="1"/>
          </p:cNvSpPr>
          <p:nvPr>
            <p:ph type="sldNum" sz="quarter" idx="12"/>
          </p:nvPr>
        </p:nvSpPr>
        <p:spPr/>
        <p:txBody>
          <a:bodyPr/>
          <a:lstStyle/>
          <a:p>
            <a:fld id="{C6F70DD4-A4AA-40FF-BE6D-EF7D04FBBFD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8911DD9-5213-4AA9-9597-4C8F07BFED46}" type="datetime1">
              <a:rPr lang="en-US" smtClean="0"/>
              <a:t>8/11/2016</a:t>
            </a:fld>
            <a:endParaRPr lang="en-US"/>
          </a:p>
        </p:txBody>
      </p:sp>
      <p:sp>
        <p:nvSpPr>
          <p:cNvPr id="7" name="Slide Number Placeholder 6"/>
          <p:cNvSpPr>
            <a:spLocks noGrp="1"/>
          </p:cNvSpPr>
          <p:nvPr>
            <p:ph type="sldNum" sz="quarter" idx="12"/>
          </p:nvPr>
        </p:nvSpPr>
        <p:spPr/>
        <p:txBody>
          <a:bodyPr/>
          <a:lstStyle/>
          <a:p>
            <a:fld id="{C6F70DD4-A4AA-40FF-BE6D-EF7D04FBBFD5}"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r>
              <a:rPr lang="en-US" smtClean="0"/>
              <a:t>Ernesto Segismundo LMFT --www.FYLMIT.com</a:t>
            </a:r>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0EAD8A-FABA-4F67-9995-6024E9020E62}" type="datetime1">
              <a:rPr lang="en-US" smtClean="0"/>
              <a:t>8/11/2016</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r>
              <a:rPr lang="en-US" smtClean="0"/>
              <a:t>Ernesto Segismundo LMFT --www.FYLMIT.com</a:t>
            </a:r>
            <a:endParaRPr lang="en-US"/>
          </a:p>
        </p:txBody>
      </p:sp>
      <p:sp>
        <p:nvSpPr>
          <p:cNvPr id="7" name="Slide Number Placeholder 6"/>
          <p:cNvSpPr>
            <a:spLocks noGrp="1"/>
          </p:cNvSpPr>
          <p:nvPr>
            <p:ph type="sldNum" sz="quarter" idx="12"/>
          </p:nvPr>
        </p:nvSpPr>
        <p:spPr/>
        <p:txBody>
          <a:bodyPr/>
          <a:lstStyle/>
          <a:p>
            <a:fld id="{C6F70DD4-A4AA-40FF-BE6D-EF7D04FBBFD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A095C472-86E7-4C17-944E-D413B2E1D5E2}" type="datetime1">
              <a:rPr lang="en-US" smtClean="0"/>
              <a:t>8/11/2016</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r>
              <a:rPr lang="en-US" smtClean="0"/>
              <a:t>Ernesto Segismundo LMFT --www.FYLMIT.com</a:t>
            </a:r>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C6F70DD4-A4AA-40FF-BE6D-EF7D04FBBFD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sldNum="0" hdr="0" dt="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4733365" y="2708476"/>
            <a:ext cx="3313355" cy="2930324"/>
          </a:xfrm>
        </p:spPr>
        <p:style>
          <a:lnRef idx="0">
            <a:schemeClr val="accent2"/>
          </a:lnRef>
          <a:fillRef idx="3">
            <a:schemeClr val="accent2"/>
          </a:fillRef>
          <a:effectRef idx="3">
            <a:schemeClr val="accent2"/>
          </a:effectRef>
          <a:fontRef idx="minor">
            <a:schemeClr val="lt1"/>
          </a:fontRef>
        </p:style>
        <p:txBody>
          <a:bodyPr>
            <a:normAutofit fontScale="90000"/>
          </a:bodyPr>
          <a:lstStyle/>
          <a:p>
            <a:pPr algn="ctr"/>
            <a:r>
              <a:rPr lang="en-US" dirty="0" smtClean="0"/>
              <a:t>Video and Social Media Marketing for Mental Health Professionals</a:t>
            </a:r>
            <a:endParaRPr lang="en-US" dirty="0"/>
          </a:p>
        </p:txBody>
      </p:sp>
      <p:sp>
        <p:nvSpPr>
          <p:cNvPr id="4" name="Footer Placeholder 3"/>
          <p:cNvSpPr>
            <a:spLocks noGrp="1"/>
          </p:cNvSpPr>
          <p:nvPr>
            <p:ph type="ftr" sz="quarter" idx="11"/>
          </p:nvPr>
        </p:nvSpPr>
        <p:spPr/>
        <p:txBody>
          <a:bodyPr>
            <a:normAutofit fontScale="92500" lnSpcReduction="20000"/>
          </a:bodyPr>
          <a:lstStyle/>
          <a:p>
            <a:r>
              <a:rPr lang="en-US" smtClean="0"/>
              <a:t>Ernesto Segismundo LMFT --www.FYLMIT.com</a:t>
            </a:r>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55044" y="304800"/>
            <a:ext cx="3257417" cy="1863242"/>
          </a:xfrm>
          <a:prstGeom prst="rect">
            <a:avLst/>
          </a:prstGeom>
        </p:spPr>
      </p:pic>
    </p:spTree>
    <p:extLst>
      <p:ext uri="{BB962C8B-B14F-4D97-AF65-F5344CB8AC3E}">
        <p14:creationId xmlns:p14="http://schemas.microsoft.com/office/powerpoint/2010/main" val="10142578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fontScale="90000"/>
          </a:bodyPr>
          <a:lstStyle/>
          <a:p>
            <a:r>
              <a:rPr lang="en-US" dirty="0" smtClean="0"/>
              <a:t>Personal thoughts and Philosophy about marketing.</a:t>
            </a:r>
            <a:endParaRPr lang="en-US" dirty="0"/>
          </a:p>
        </p:txBody>
      </p:sp>
      <p:sp>
        <p:nvSpPr>
          <p:cNvPr id="3" name="Content Placeholder 2"/>
          <p:cNvSpPr>
            <a:spLocks noGrp="1"/>
          </p:cNvSpPr>
          <p:nvPr>
            <p:ph idx="1"/>
          </p:nvPr>
        </p:nvSpPr>
        <p:spPr/>
        <p:txBody>
          <a:bodyPr/>
          <a:lstStyle/>
          <a:p>
            <a:r>
              <a:rPr lang="en-US" dirty="0" smtClean="0"/>
              <a:t>What are your thoughts about marketing your private practice in mental health?</a:t>
            </a:r>
          </a:p>
          <a:p>
            <a:r>
              <a:rPr lang="en-US" dirty="0" smtClean="0"/>
              <a:t>What are your thoughts about marketing as a mental health therapist?</a:t>
            </a:r>
          </a:p>
          <a:p>
            <a:endParaRPr lang="en-US" dirty="0"/>
          </a:p>
          <a:p>
            <a:r>
              <a:rPr lang="en-US" dirty="0" smtClean="0"/>
              <a:t>What I learned as a videographer/clinician regarding marketing and personality types.  </a:t>
            </a:r>
          </a:p>
        </p:txBody>
      </p:sp>
      <p:sp>
        <p:nvSpPr>
          <p:cNvPr id="4" name="Footer Placeholder 3"/>
          <p:cNvSpPr>
            <a:spLocks noGrp="1"/>
          </p:cNvSpPr>
          <p:nvPr>
            <p:ph type="ftr" sz="quarter" idx="11"/>
          </p:nvPr>
        </p:nvSpPr>
        <p:spPr/>
        <p:txBody>
          <a:bodyPr/>
          <a:lstStyle/>
          <a:p>
            <a:r>
              <a:rPr lang="en-US" smtClean="0"/>
              <a:t>Ernesto Segismundo LMFT --www.FYLMIT.com</a:t>
            </a:r>
            <a:endParaRPr lang="en-US"/>
          </a:p>
        </p:txBody>
      </p:sp>
    </p:spTree>
    <p:extLst>
      <p:ext uri="{BB962C8B-B14F-4D97-AF65-F5344CB8AC3E}">
        <p14:creationId xmlns:p14="http://schemas.microsoft.com/office/powerpoint/2010/main" val="12783781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Autofit/>
          </a:bodyPr>
          <a:lstStyle/>
          <a:p>
            <a:r>
              <a:rPr lang="en-US" sz="2800" dirty="0" smtClean="0"/>
              <a:t>Why are therapist not marketing through video marketing?  </a:t>
            </a:r>
            <a:endParaRPr lang="en-US" sz="2400" dirty="0"/>
          </a:p>
        </p:txBody>
      </p:sp>
      <p:sp>
        <p:nvSpPr>
          <p:cNvPr id="3" name="Content Placeholder 2"/>
          <p:cNvSpPr>
            <a:spLocks noGrp="1"/>
          </p:cNvSpPr>
          <p:nvPr>
            <p:ph idx="1"/>
          </p:nvPr>
        </p:nvSpPr>
        <p:spPr/>
        <p:txBody>
          <a:bodyPr/>
          <a:lstStyle/>
          <a:p>
            <a:r>
              <a:rPr lang="en-US" dirty="0" smtClean="0"/>
              <a:t>No Training</a:t>
            </a:r>
          </a:p>
          <a:p>
            <a:r>
              <a:rPr lang="en-US" dirty="0" smtClean="0"/>
              <a:t>Insecurity about being in front of a camera</a:t>
            </a:r>
          </a:p>
          <a:p>
            <a:r>
              <a:rPr lang="en-US" dirty="0" smtClean="0"/>
              <a:t>Concerned about blurred boundaries with potential or current clients</a:t>
            </a:r>
          </a:p>
          <a:p>
            <a:r>
              <a:rPr lang="en-US" dirty="0" smtClean="0"/>
              <a:t>No time</a:t>
            </a:r>
          </a:p>
          <a:p>
            <a:r>
              <a:rPr lang="en-US" dirty="0" smtClean="0"/>
              <a:t>Overwhelmed by technology and social media platforms.  </a:t>
            </a:r>
            <a:endParaRPr lang="en-US" dirty="0"/>
          </a:p>
        </p:txBody>
      </p:sp>
      <p:sp>
        <p:nvSpPr>
          <p:cNvPr id="4" name="Footer Placeholder 3"/>
          <p:cNvSpPr>
            <a:spLocks noGrp="1"/>
          </p:cNvSpPr>
          <p:nvPr>
            <p:ph type="ftr" sz="quarter" idx="11"/>
          </p:nvPr>
        </p:nvSpPr>
        <p:spPr/>
        <p:txBody>
          <a:bodyPr/>
          <a:lstStyle/>
          <a:p>
            <a:r>
              <a:rPr lang="en-US" smtClean="0"/>
              <a:t>Ernesto Segismundo LMFT --www.FYLMIT.com</a:t>
            </a:r>
            <a:endParaRPr lang="en-US"/>
          </a:p>
        </p:txBody>
      </p:sp>
    </p:spTree>
    <p:extLst>
      <p:ext uri="{BB962C8B-B14F-4D97-AF65-F5344CB8AC3E}">
        <p14:creationId xmlns:p14="http://schemas.microsoft.com/office/powerpoint/2010/main" val="2907417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fontScale="90000"/>
          </a:bodyPr>
          <a:lstStyle/>
          <a:p>
            <a:r>
              <a:rPr lang="en-US" dirty="0" smtClean="0"/>
              <a:t>Personal Thoughts and Philosophy about marketing.</a:t>
            </a:r>
            <a:endParaRPr lang="en-US" dirty="0"/>
          </a:p>
        </p:txBody>
      </p:sp>
      <p:sp>
        <p:nvSpPr>
          <p:cNvPr id="3" name="Content Placeholder 2"/>
          <p:cNvSpPr>
            <a:spLocks noGrp="1"/>
          </p:cNvSpPr>
          <p:nvPr>
            <p:ph idx="1"/>
          </p:nvPr>
        </p:nvSpPr>
        <p:spPr/>
        <p:txBody>
          <a:bodyPr>
            <a:normAutofit lnSpcReduction="10000"/>
          </a:bodyPr>
          <a:lstStyle/>
          <a:p>
            <a:r>
              <a:rPr lang="en-US" dirty="0" smtClean="0"/>
              <a:t>Negative connotation about marketing.</a:t>
            </a:r>
          </a:p>
          <a:p>
            <a:r>
              <a:rPr lang="en-US" dirty="0" smtClean="0"/>
              <a:t>If I market, people will think I’m a self-promoting narcissistic sales person.</a:t>
            </a:r>
          </a:p>
          <a:p>
            <a:r>
              <a:rPr lang="en-US" dirty="0" smtClean="0"/>
              <a:t>Money hungry heartless human being.</a:t>
            </a:r>
          </a:p>
          <a:p>
            <a:r>
              <a:rPr lang="en-US" dirty="0" smtClean="0"/>
              <a:t>When I put out content on social media, I “should” get quick results. </a:t>
            </a:r>
          </a:p>
          <a:p>
            <a:r>
              <a:rPr lang="en-US" dirty="0" smtClean="0"/>
              <a:t>I will always put great content on Social Media and people will love it!</a:t>
            </a:r>
          </a:p>
          <a:p>
            <a:r>
              <a:rPr lang="en-US" dirty="0" smtClean="0"/>
              <a:t>My marketing strategy is not working!  </a:t>
            </a:r>
            <a:endParaRPr lang="en-US" dirty="0"/>
          </a:p>
        </p:txBody>
      </p:sp>
      <p:sp>
        <p:nvSpPr>
          <p:cNvPr id="4" name="Footer Placeholder 3"/>
          <p:cNvSpPr>
            <a:spLocks noGrp="1"/>
          </p:cNvSpPr>
          <p:nvPr>
            <p:ph type="ftr" sz="quarter" idx="11"/>
          </p:nvPr>
        </p:nvSpPr>
        <p:spPr/>
        <p:txBody>
          <a:bodyPr/>
          <a:lstStyle/>
          <a:p>
            <a:r>
              <a:rPr lang="en-US" smtClean="0"/>
              <a:t>Ernesto Segismundo LMFT --www.FYLMIT.com</a:t>
            </a:r>
            <a:endParaRPr lang="en-US"/>
          </a:p>
        </p:txBody>
      </p:sp>
    </p:spTree>
    <p:extLst>
      <p:ext uri="{BB962C8B-B14F-4D97-AF65-F5344CB8AC3E}">
        <p14:creationId xmlns:p14="http://schemas.microsoft.com/office/powerpoint/2010/main" val="36491732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r>
              <a:rPr lang="en-US" sz="2800" dirty="0" smtClean="0">
                <a:solidFill>
                  <a:schemeClr val="bg1"/>
                </a:solidFill>
              </a:rPr>
              <a:t>A few things you need to know before you step into the marketing ring.  </a:t>
            </a:r>
            <a:endParaRPr lang="en-US" sz="2800" dirty="0">
              <a:solidFill>
                <a:schemeClr val="bg1"/>
              </a:solidFill>
            </a:endParaRPr>
          </a:p>
        </p:txBody>
      </p:sp>
      <p:sp>
        <p:nvSpPr>
          <p:cNvPr id="3" name="Content Placeholder 2"/>
          <p:cNvSpPr>
            <a:spLocks noGrp="1"/>
          </p:cNvSpPr>
          <p:nvPr>
            <p:ph idx="1"/>
          </p:nvPr>
        </p:nvSpPr>
        <p:spPr/>
        <p:txBody>
          <a:bodyPr/>
          <a:lstStyle/>
          <a:p>
            <a:r>
              <a:rPr lang="en-US" dirty="0" smtClean="0"/>
              <a:t>Target Audience</a:t>
            </a:r>
          </a:p>
          <a:p>
            <a:r>
              <a:rPr lang="en-US" dirty="0" smtClean="0"/>
              <a:t>Platform</a:t>
            </a:r>
          </a:p>
          <a:p>
            <a:pPr lvl="1"/>
            <a:r>
              <a:rPr lang="en-US" dirty="0" smtClean="0"/>
              <a:t>Facebook, Twitter, YouTube, Pinterest, Email, LinkedIn, etc.  </a:t>
            </a:r>
          </a:p>
          <a:p>
            <a:r>
              <a:rPr lang="en-US" dirty="0" smtClean="0"/>
              <a:t>Brand (business)</a:t>
            </a:r>
          </a:p>
          <a:p>
            <a:pPr lvl="1"/>
            <a:r>
              <a:rPr lang="en-US" dirty="0" smtClean="0"/>
              <a:t>Brand Identity (humanize your brand)</a:t>
            </a:r>
          </a:p>
          <a:p>
            <a:pPr lvl="1"/>
            <a:r>
              <a:rPr lang="en-US" dirty="0" smtClean="0"/>
              <a:t>Brand Experience</a:t>
            </a:r>
          </a:p>
          <a:p>
            <a:pPr lvl="1"/>
            <a:r>
              <a:rPr lang="en-US" dirty="0" smtClean="0"/>
              <a:t>Brand Goals</a:t>
            </a:r>
            <a:endParaRPr lang="en-US" dirty="0"/>
          </a:p>
          <a:p>
            <a:pPr lvl="1"/>
            <a:endParaRPr lang="en-US" dirty="0"/>
          </a:p>
          <a:p>
            <a:pPr marL="365760" lvl="1" indent="0">
              <a:buNone/>
            </a:pPr>
            <a:endParaRPr lang="en-US" dirty="0"/>
          </a:p>
        </p:txBody>
      </p:sp>
      <p:sp>
        <p:nvSpPr>
          <p:cNvPr id="4" name="Footer Placeholder 3"/>
          <p:cNvSpPr>
            <a:spLocks noGrp="1"/>
          </p:cNvSpPr>
          <p:nvPr>
            <p:ph type="ftr" sz="quarter" idx="11"/>
          </p:nvPr>
        </p:nvSpPr>
        <p:spPr/>
        <p:txBody>
          <a:bodyPr/>
          <a:lstStyle/>
          <a:p>
            <a:r>
              <a:rPr lang="en-US" smtClean="0"/>
              <a:t>Ernesto Segismundo LMFT --www.FYLMIT.com</a:t>
            </a:r>
            <a:endParaRPr lang="en-US"/>
          </a:p>
        </p:txBody>
      </p:sp>
    </p:spTree>
    <p:extLst>
      <p:ext uri="{BB962C8B-B14F-4D97-AF65-F5344CB8AC3E}">
        <p14:creationId xmlns:p14="http://schemas.microsoft.com/office/powerpoint/2010/main" val="2916499532"/>
      </p:ext>
    </p:extLst>
  </p:cSld>
  <p:clrMapOvr>
    <a:masterClrMapping/>
  </p:clrMapOvr>
  <p:transition spd="slow">
    <p:cov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lstStyle/>
          <a:p>
            <a:r>
              <a:rPr lang="en-US" dirty="0">
                <a:solidFill>
                  <a:schemeClr val="bg1"/>
                </a:solidFill>
                <a:latin typeface="Arial Black" panose="020B0A04020102020204" pitchFamily="34" charset="0"/>
              </a:rPr>
              <a:t>B</a:t>
            </a:r>
            <a:r>
              <a:rPr lang="en-US" dirty="0" smtClean="0">
                <a:solidFill>
                  <a:schemeClr val="bg1"/>
                </a:solidFill>
                <a:latin typeface="Arial Black" panose="020B0A04020102020204" pitchFamily="34" charset="0"/>
              </a:rPr>
              <a:t>randing</a:t>
            </a:r>
            <a:endParaRPr lang="en-US" dirty="0">
              <a:solidFill>
                <a:schemeClr val="bg1"/>
              </a:solidFill>
              <a:latin typeface="Arial Black" panose="020B0A04020102020204" pitchFamily="34" charset="0"/>
            </a:endParaRPr>
          </a:p>
        </p:txBody>
      </p:sp>
      <p:sp>
        <p:nvSpPr>
          <p:cNvPr id="3" name="Content Placeholder 2"/>
          <p:cNvSpPr>
            <a:spLocks noGrp="1"/>
          </p:cNvSpPr>
          <p:nvPr>
            <p:ph idx="1"/>
          </p:nvPr>
        </p:nvSpPr>
        <p:spPr/>
        <p:txBody>
          <a:bodyPr>
            <a:normAutofit/>
          </a:bodyPr>
          <a:lstStyle/>
          <a:p>
            <a:r>
              <a:rPr lang="en-US" sz="2800" dirty="0"/>
              <a:t>The American Marketing Association (AMA) defines a brand as a "name, term, sign, symbol or design, or a combination of them intended to identify the goods and services of one seller or group of sellers and to differentiate them from those of other sellers.</a:t>
            </a:r>
          </a:p>
        </p:txBody>
      </p:sp>
      <p:sp>
        <p:nvSpPr>
          <p:cNvPr id="4" name="Footer Placeholder 3"/>
          <p:cNvSpPr>
            <a:spLocks noGrp="1"/>
          </p:cNvSpPr>
          <p:nvPr>
            <p:ph type="ftr" sz="quarter" idx="11"/>
          </p:nvPr>
        </p:nvSpPr>
        <p:spPr/>
        <p:txBody>
          <a:bodyPr/>
          <a:lstStyle/>
          <a:p>
            <a:r>
              <a:rPr lang="en-US" smtClean="0"/>
              <a:t>Ernesto Segismundo LMFT --www.FYLMIT.com</a:t>
            </a:r>
            <a:endParaRPr lang="en-US"/>
          </a:p>
        </p:txBody>
      </p:sp>
    </p:spTree>
    <p:extLst>
      <p:ext uri="{BB962C8B-B14F-4D97-AF65-F5344CB8AC3E}">
        <p14:creationId xmlns:p14="http://schemas.microsoft.com/office/powerpoint/2010/main" val="2553736335"/>
      </p:ext>
    </p:extLst>
  </p:cSld>
  <p:clrMapOvr>
    <a:masterClrMapping/>
  </p:clrMapOvr>
  <p:transition spd="slow">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fontScale="90000"/>
          </a:bodyPr>
          <a:lstStyle/>
          <a:p>
            <a:r>
              <a:rPr lang="en-US" dirty="0" smtClean="0"/>
              <a:t>Brand Message Fail (the elevator pitch that crashed)</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Me: So what do you do?</a:t>
            </a:r>
          </a:p>
          <a:p>
            <a:r>
              <a:rPr lang="en-US" dirty="0" smtClean="0"/>
              <a:t>Jane: I’m a therapist who work with couples with relationship issues.</a:t>
            </a:r>
          </a:p>
          <a:p>
            <a:r>
              <a:rPr lang="en-US" dirty="0" smtClean="0"/>
              <a:t>Me: Oh ok, what kind of relationship issues.</a:t>
            </a:r>
          </a:p>
          <a:p>
            <a:r>
              <a:rPr lang="en-US" dirty="0" smtClean="0"/>
              <a:t>Jane: All kinds</a:t>
            </a:r>
          </a:p>
          <a:p>
            <a:r>
              <a:rPr lang="en-US" dirty="0" smtClean="0"/>
              <a:t>Me: Oh ok, what types of relationship couples</a:t>
            </a:r>
          </a:p>
          <a:p>
            <a:r>
              <a:rPr lang="en-US" dirty="0" smtClean="0"/>
              <a:t>Jane: All kinds</a:t>
            </a:r>
          </a:p>
          <a:p>
            <a:r>
              <a:rPr lang="en-US" dirty="0" smtClean="0"/>
              <a:t>Me:  Oh ok, how do you help them? </a:t>
            </a:r>
          </a:p>
          <a:p>
            <a:r>
              <a:rPr lang="en-US" dirty="0" smtClean="0"/>
              <a:t>Jane:  I help them by helping them to communicate better and develop intimacy.</a:t>
            </a:r>
          </a:p>
          <a:p>
            <a:r>
              <a:rPr lang="en-US" dirty="0" smtClean="0"/>
              <a:t>Me: Oh ok…how’s your coffee…..</a:t>
            </a:r>
          </a:p>
        </p:txBody>
      </p:sp>
      <p:sp>
        <p:nvSpPr>
          <p:cNvPr id="4" name="Footer Placeholder 3"/>
          <p:cNvSpPr>
            <a:spLocks noGrp="1"/>
          </p:cNvSpPr>
          <p:nvPr>
            <p:ph type="ftr" sz="quarter" idx="11"/>
          </p:nvPr>
        </p:nvSpPr>
        <p:spPr/>
        <p:txBody>
          <a:bodyPr/>
          <a:lstStyle/>
          <a:p>
            <a:r>
              <a:rPr lang="en-US" smtClean="0"/>
              <a:t>Ernesto Segismundo LMFT --www.FYLMIT.com</a:t>
            </a:r>
            <a:endParaRPr lang="en-US"/>
          </a:p>
        </p:txBody>
      </p:sp>
    </p:spTree>
    <p:extLst>
      <p:ext uri="{BB962C8B-B14F-4D97-AF65-F5344CB8AC3E}">
        <p14:creationId xmlns:p14="http://schemas.microsoft.com/office/powerpoint/2010/main" val="18297871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fontScale="90000"/>
          </a:bodyPr>
          <a:lstStyle/>
          <a:p>
            <a:r>
              <a:rPr lang="en-US" dirty="0" smtClean="0"/>
              <a:t>Branding Message (continued) </a:t>
            </a:r>
            <a:endParaRPr lang="en-US" dirty="0"/>
          </a:p>
        </p:txBody>
      </p:sp>
      <p:sp>
        <p:nvSpPr>
          <p:cNvPr id="3" name="Content Placeholder 2"/>
          <p:cNvSpPr>
            <a:spLocks noGrp="1"/>
          </p:cNvSpPr>
          <p:nvPr>
            <p:ph idx="1"/>
          </p:nvPr>
        </p:nvSpPr>
        <p:spPr/>
        <p:txBody>
          <a:bodyPr/>
          <a:lstStyle/>
          <a:p>
            <a:r>
              <a:rPr lang="en-US" dirty="0" smtClean="0"/>
              <a:t>I’m a licensed therapist who helps pre-marital, married or dating couples develop intimacy.  And I do this by identifying communication issues and provide tools my couples can use to get there….I make it a point for my couples to feel safe when they come and see me. </a:t>
            </a:r>
            <a:endParaRPr lang="en-US" dirty="0"/>
          </a:p>
        </p:txBody>
      </p:sp>
      <p:sp>
        <p:nvSpPr>
          <p:cNvPr id="4" name="Footer Placeholder 3"/>
          <p:cNvSpPr>
            <a:spLocks noGrp="1"/>
          </p:cNvSpPr>
          <p:nvPr>
            <p:ph type="ftr" sz="quarter" idx="11"/>
          </p:nvPr>
        </p:nvSpPr>
        <p:spPr/>
        <p:txBody>
          <a:bodyPr/>
          <a:lstStyle/>
          <a:p>
            <a:r>
              <a:rPr lang="en-US" smtClean="0"/>
              <a:t>Ernesto Segismundo LMFT --www.FYLMIT.com</a:t>
            </a:r>
            <a:endParaRPr lang="en-US"/>
          </a:p>
        </p:txBody>
      </p:sp>
    </p:spTree>
    <p:extLst>
      <p:ext uri="{BB962C8B-B14F-4D97-AF65-F5344CB8AC3E}">
        <p14:creationId xmlns:p14="http://schemas.microsoft.com/office/powerpoint/2010/main" val="19538418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lstStyle/>
          <a:p>
            <a:r>
              <a:rPr lang="en-US" dirty="0" smtClean="0">
                <a:solidFill>
                  <a:schemeClr val="bg1"/>
                </a:solidFill>
                <a:latin typeface="Arial Black" panose="020B0A04020102020204" pitchFamily="34" charset="0"/>
              </a:rPr>
              <a:t>Branding (cont.)</a:t>
            </a:r>
            <a:endParaRPr lang="en-US" dirty="0">
              <a:solidFill>
                <a:schemeClr val="bg1"/>
              </a:solidFill>
              <a:latin typeface="Arial Black" panose="020B0A04020102020204" pitchFamily="34" charset="0"/>
            </a:endParaRPr>
          </a:p>
        </p:txBody>
      </p:sp>
      <p:sp>
        <p:nvSpPr>
          <p:cNvPr id="3" name="Content Placeholder 2"/>
          <p:cNvSpPr>
            <a:spLocks noGrp="1"/>
          </p:cNvSpPr>
          <p:nvPr>
            <p:ph idx="1"/>
          </p:nvPr>
        </p:nvSpPr>
        <p:spPr/>
        <p:txBody>
          <a:bodyPr>
            <a:normAutofit fontScale="85000" lnSpcReduction="10000"/>
          </a:bodyPr>
          <a:lstStyle/>
          <a:p>
            <a:pPr marL="685800" lvl="2" indent="0">
              <a:buNone/>
            </a:pPr>
            <a:r>
              <a:rPr lang="en-US" sz="2400" dirty="0" smtClean="0"/>
              <a:t>Brand Messaging (The dreaded elevator pitch). </a:t>
            </a:r>
          </a:p>
          <a:p>
            <a:pPr marL="1143000" lvl="2" indent="-457200">
              <a:buAutoNum type="arabicParenR"/>
            </a:pPr>
            <a:r>
              <a:rPr lang="en-US" sz="2400" dirty="0" smtClean="0"/>
              <a:t>Who</a:t>
            </a:r>
          </a:p>
          <a:p>
            <a:pPr marL="1143000" lvl="2" indent="-457200">
              <a:buAutoNum type="arabicParenR"/>
            </a:pPr>
            <a:r>
              <a:rPr lang="en-US" sz="2400" dirty="0" smtClean="0"/>
              <a:t>What you do</a:t>
            </a:r>
          </a:p>
          <a:p>
            <a:pPr marL="1143000" lvl="2" indent="-457200">
              <a:buAutoNum type="arabicParenR"/>
            </a:pPr>
            <a:r>
              <a:rPr lang="en-US" sz="2400" dirty="0" smtClean="0"/>
              <a:t>What’s in it for your target population</a:t>
            </a:r>
          </a:p>
          <a:p>
            <a:pPr marL="1143000" lvl="2" indent="-457200">
              <a:buAutoNum type="arabicParenR"/>
            </a:pPr>
            <a:r>
              <a:rPr lang="en-US" sz="2400" dirty="0"/>
              <a:t>E</a:t>
            </a:r>
            <a:r>
              <a:rPr lang="en-US" sz="2400" dirty="0" smtClean="0"/>
              <a:t>motional experience</a:t>
            </a:r>
          </a:p>
          <a:p>
            <a:pPr marL="685800" lvl="2" indent="0">
              <a:buNone/>
            </a:pPr>
            <a:endParaRPr lang="en-US" sz="2400" dirty="0" smtClean="0"/>
          </a:p>
          <a:p>
            <a:pPr lvl="2"/>
            <a:r>
              <a:rPr lang="en-US" sz="2400" dirty="0" smtClean="0"/>
              <a:t>I’m a licensed therapist who creates promotional videos that aims to showcase the personality and expertise of the therapist…and we have fun filming it.</a:t>
            </a:r>
          </a:p>
          <a:p>
            <a:pPr lvl="1"/>
            <a:endParaRPr lang="en-US" dirty="0"/>
          </a:p>
        </p:txBody>
      </p:sp>
      <p:sp>
        <p:nvSpPr>
          <p:cNvPr id="4" name="Footer Placeholder 3"/>
          <p:cNvSpPr>
            <a:spLocks noGrp="1"/>
          </p:cNvSpPr>
          <p:nvPr>
            <p:ph type="ftr" sz="quarter" idx="11"/>
          </p:nvPr>
        </p:nvSpPr>
        <p:spPr/>
        <p:txBody>
          <a:bodyPr/>
          <a:lstStyle/>
          <a:p>
            <a:r>
              <a:rPr lang="en-US" smtClean="0"/>
              <a:t>Ernesto Segismundo LMFT --www.FYLMIT.com</a:t>
            </a:r>
            <a:endParaRPr lang="en-US"/>
          </a:p>
        </p:txBody>
      </p:sp>
    </p:spTree>
    <p:extLst>
      <p:ext uri="{BB962C8B-B14F-4D97-AF65-F5344CB8AC3E}">
        <p14:creationId xmlns:p14="http://schemas.microsoft.com/office/powerpoint/2010/main" val="2909341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r>
              <a:rPr lang="en-US" sz="3200" dirty="0" smtClean="0"/>
              <a:t>Personality Types: </a:t>
            </a:r>
            <a:r>
              <a:rPr lang="en-US" sz="3200" dirty="0" smtClean="0"/>
              <a:t>Importance of knowing your temperament</a:t>
            </a:r>
            <a:endParaRPr lang="en-US" sz="3200" dirty="0"/>
          </a:p>
        </p:txBody>
      </p:sp>
      <p:sp>
        <p:nvSpPr>
          <p:cNvPr id="3" name="Content Placeholder 2"/>
          <p:cNvSpPr>
            <a:spLocks noGrp="1"/>
          </p:cNvSpPr>
          <p:nvPr>
            <p:ph idx="1"/>
          </p:nvPr>
        </p:nvSpPr>
        <p:spPr/>
        <p:txBody>
          <a:bodyPr>
            <a:normAutofit/>
          </a:bodyPr>
          <a:lstStyle/>
          <a:p>
            <a:r>
              <a:rPr lang="en-US" dirty="0" smtClean="0"/>
              <a:t>How I discovered the importance of personality traits in marketing:</a:t>
            </a:r>
          </a:p>
          <a:p>
            <a:pPr lvl="1"/>
            <a:r>
              <a:rPr lang="en-US" dirty="0" smtClean="0"/>
              <a:t>I consult and train therapists/coaches about marketing.</a:t>
            </a:r>
          </a:p>
          <a:p>
            <a:pPr lvl="1"/>
            <a:r>
              <a:rPr lang="en-US" dirty="0" smtClean="0"/>
              <a:t>I noticed my own extroversion trait across social media platforms.</a:t>
            </a:r>
          </a:p>
          <a:p>
            <a:pPr lvl="1"/>
            <a:r>
              <a:rPr lang="en-US" dirty="0" smtClean="0"/>
              <a:t>Studied therapist’s who I know have certain personality traits and their marketing.  </a:t>
            </a:r>
            <a:endParaRPr lang="en-US" dirty="0" smtClean="0"/>
          </a:p>
        </p:txBody>
      </p:sp>
      <p:sp>
        <p:nvSpPr>
          <p:cNvPr id="4" name="Footer Placeholder 3"/>
          <p:cNvSpPr>
            <a:spLocks noGrp="1"/>
          </p:cNvSpPr>
          <p:nvPr>
            <p:ph type="ftr" sz="quarter" idx="11"/>
          </p:nvPr>
        </p:nvSpPr>
        <p:spPr/>
        <p:txBody>
          <a:bodyPr/>
          <a:lstStyle/>
          <a:p>
            <a:r>
              <a:rPr lang="en-US" smtClean="0"/>
              <a:t>Ernesto Segismundo LMFT --www.FYLMIT.com</a:t>
            </a:r>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95800" y="5571527"/>
            <a:ext cx="1447800" cy="828179"/>
          </a:xfrm>
          <a:prstGeom prst="rect">
            <a:avLst/>
          </a:prstGeom>
        </p:spPr>
      </p:pic>
    </p:spTree>
    <p:extLst>
      <p:ext uri="{BB962C8B-B14F-4D97-AF65-F5344CB8AC3E}">
        <p14:creationId xmlns:p14="http://schemas.microsoft.com/office/powerpoint/2010/main" val="318850575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fontScale="90000"/>
          </a:bodyPr>
          <a:lstStyle/>
          <a:p>
            <a:r>
              <a:rPr lang="en-US" dirty="0" smtClean="0"/>
              <a:t>Importance of knowing your temperament…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Helps to understand your underlying motivation in marketing.</a:t>
            </a:r>
          </a:p>
          <a:p>
            <a:r>
              <a:rPr lang="en-US" dirty="0" smtClean="0"/>
              <a:t>Know the speed or pace of your marketing.</a:t>
            </a:r>
          </a:p>
          <a:p>
            <a:r>
              <a:rPr lang="en-US" dirty="0" smtClean="0"/>
              <a:t>What method, social media platform, and style you will take in your marketing.</a:t>
            </a:r>
          </a:p>
          <a:p>
            <a:r>
              <a:rPr lang="en-US" dirty="0" smtClean="0"/>
              <a:t>Help you to be ok with not doing what others are doing if it doesn’t fit your temperament.  </a:t>
            </a:r>
          </a:p>
          <a:p>
            <a:r>
              <a:rPr lang="en-US" dirty="0" smtClean="0"/>
              <a:t>It’s not about ability.  And introvert can do anything an extrovert can do and vice versa.  They just have a different approach towards their goals.  </a:t>
            </a:r>
            <a:endParaRPr lang="en-US" dirty="0"/>
          </a:p>
        </p:txBody>
      </p:sp>
      <p:sp>
        <p:nvSpPr>
          <p:cNvPr id="4" name="Footer Placeholder 3"/>
          <p:cNvSpPr>
            <a:spLocks noGrp="1"/>
          </p:cNvSpPr>
          <p:nvPr>
            <p:ph type="ftr" sz="quarter" idx="11"/>
          </p:nvPr>
        </p:nvSpPr>
        <p:spPr/>
        <p:txBody>
          <a:bodyPr/>
          <a:lstStyle/>
          <a:p>
            <a:r>
              <a:rPr lang="en-US" smtClean="0"/>
              <a:t>Ernesto Segismundo LMFT --www.FYLMIT.com</a:t>
            </a:r>
            <a:endParaRPr lang="en-US"/>
          </a:p>
        </p:txBody>
      </p:sp>
    </p:spTree>
    <p:extLst>
      <p:ext uri="{BB962C8B-B14F-4D97-AF65-F5344CB8AC3E}">
        <p14:creationId xmlns:p14="http://schemas.microsoft.com/office/powerpoint/2010/main" val="23803829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p:spPr>
        <p:style>
          <a:lnRef idx="0">
            <a:schemeClr val="accent1"/>
          </a:lnRef>
          <a:fillRef idx="3">
            <a:schemeClr val="accent1"/>
          </a:fillRef>
          <a:effectRef idx="3">
            <a:schemeClr val="accent1"/>
          </a:effectRef>
          <a:fontRef idx="minor">
            <a:schemeClr val="lt1"/>
          </a:fontRef>
        </p:style>
        <p:txBody>
          <a:bodyPr/>
          <a:lstStyle/>
          <a:p>
            <a:r>
              <a:rPr lang="en-US" b="1" dirty="0" smtClean="0">
                <a:solidFill>
                  <a:schemeClr val="bg1"/>
                </a:solidFill>
              </a:rPr>
              <a:t>Goal of this workshop: </a:t>
            </a:r>
            <a:endParaRPr lang="en-US" b="1" dirty="0">
              <a:solidFill>
                <a:schemeClr val="bg1"/>
              </a:solidFill>
            </a:endParaRPr>
          </a:p>
        </p:txBody>
      </p:sp>
      <p:sp>
        <p:nvSpPr>
          <p:cNvPr id="3" name="Content Placeholder 2"/>
          <p:cNvSpPr>
            <a:spLocks noGrp="1"/>
          </p:cNvSpPr>
          <p:nvPr>
            <p:ph idx="1"/>
          </p:nvPr>
        </p:nvSpPr>
        <p:spPr/>
        <p:txBody>
          <a:bodyPr>
            <a:noAutofit/>
          </a:bodyPr>
          <a:lstStyle/>
          <a:p>
            <a:pPr fontAlgn="base"/>
            <a:r>
              <a:rPr lang="en-US" sz="2000" dirty="0"/>
              <a:t>Matching your marketing to your personality type</a:t>
            </a:r>
          </a:p>
          <a:p>
            <a:pPr fontAlgn="base"/>
            <a:r>
              <a:rPr lang="en-US" sz="2000" dirty="0"/>
              <a:t>Exploring your personal philosophy of marketing</a:t>
            </a:r>
          </a:p>
          <a:p>
            <a:pPr fontAlgn="base"/>
            <a:r>
              <a:rPr lang="en-US" sz="2000" dirty="0"/>
              <a:t>Properly expressing scope of practice in marketing</a:t>
            </a:r>
          </a:p>
          <a:p>
            <a:pPr fontAlgn="base"/>
            <a:r>
              <a:rPr lang="en-US" sz="2000" dirty="0"/>
              <a:t>Ethically creating titles and language regarding health advice, e.g. how to make a proper coaching video vs. a mental health therapy video</a:t>
            </a:r>
          </a:p>
          <a:p>
            <a:pPr fontAlgn="base"/>
            <a:r>
              <a:rPr lang="en-US" sz="2000" dirty="0"/>
              <a:t>Creating an effective campaign using Facebook and YouTube</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10733" y="5008515"/>
            <a:ext cx="474622" cy="474622"/>
          </a:xfrm>
          <a:prstGeom prst="rect">
            <a:avLst/>
          </a:prstGeom>
          <a:ln>
            <a:noFill/>
          </a:ln>
          <a:effectLst>
            <a:outerShdw blurRad="292100" dist="139700" dir="2700000" algn="tl" rotWithShape="0">
              <a:srgbClr val="333333">
                <a:alpha val="65000"/>
              </a:srgbClr>
            </a:outerShdw>
          </a:effectLst>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05125" y="5524288"/>
            <a:ext cx="1652249" cy="271777"/>
          </a:xfrm>
          <a:prstGeom prst="rect">
            <a:avLst/>
          </a:prstGeom>
          <a:ln>
            <a:noFill/>
          </a:ln>
          <a:effectLst>
            <a:outerShdw blurRad="292100" dist="139700" dir="2700000" algn="tl" rotWithShape="0">
              <a:srgbClr val="333333">
                <a:alpha val="65000"/>
              </a:srgbClr>
            </a:outerShdw>
          </a:effectLst>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21093" y="5050645"/>
            <a:ext cx="1438000" cy="390362"/>
          </a:xfrm>
          <a:prstGeom prst="rect">
            <a:avLst/>
          </a:prstGeom>
          <a:ln>
            <a:noFill/>
          </a:ln>
          <a:effectLst>
            <a:outerShdw blurRad="292100" dist="139700" dir="2700000" algn="tl" rotWithShape="0">
              <a:srgbClr val="333333">
                <a:alpha val="65000"/>
              </a:srgbClr>
            </a:outerShdw>
          </a:effectLst>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78015" y="5550659"/>
            <a:ext cx="1177847" cy="818801"/>
          </a:xfrm>
          <a:prstGeom prst="rect">
            <a:avLst/>
          </a:prstGeom>
          <a:ln>
            <a:noFill/>
          </a:ln>
          <a:effectLst>
            <a:outerShdw blurRad="292100" dist="139700" dir="2700000" algn="tl" rotWithShape="0">
              <a:srgbClr val="333333">
                <a:alpha val="65000"/>
              </a:srgbClr>
            </a:outerShdw>
          </a:effectLst>
        </p:spPr>
      </p:pic>
      <p:pic>
        <p:nvPicPr>
          <p:cNvPr id="9" name="Pictur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056370" y="4917697"/>
            <a:ext cx="1213084" cy="656259"/>
          </a:xfrm>
          <a:prstGeom prst="rect">
            <a:avLst/>
          </a:prstGeom>
          <a:ln>
            <a:noFill/>
          </a:ln>
          <a:effectLst>
            <a:outerShdw blurRad="292100" dist="139700" dir="2700000" algn="tl" rotWithShape="0">
              <a:srgbClr val="333333">
                <a:alpha val="65000"/>
              </a:srgbClr>
            </a:outerShdw>
          </a:effectLst>
        </p:spPr>
      </p:pic>
      <p:sp>
        <p:nvSpPr>
          <p:cNvPr id="6" name="Footer Placeholder 5"/>
          <p:cNvSpPr>
            <a:spLocks noGrp="1"/>
          </p:cNvSpPr>
          <p:nvPr>
            <p:ph type="ftr" sz="quarter" idx="11"/>
          </p:nvPr>
        </p:nvSpPr>
        <p:spPr/>
        <p:txBody>
          <a:bodyPr/>
          <a:lstStyle/>
          <a:p>
            <a:r>
              <a:rPr lang="en-US" smtClean="0"/>
              <a:t>Ernesto Segismundo LMFT --www.FYLMIT.com</a:t>
            </a:r>
            <a:endParaRPr lang="en-US"/>
          </a:p>
        </p:txBody>
      </p:sp>
    </p:spTree>
    <p:extLst>
      <p:ext uri="{BB962C8B-B14F-4D97-AF65-F5344CB8AC3E}">
        <p14:creationId xmlns:p14="http://schemas.microsoft.com/office/powerpoint/2010/main" val="149919260"/>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fontScale="90000"/>
          </a:bodyPr>
          <a:lstStyle/>
          <a:p>
            <a:r>
              <a:rPr lang="en-US" dirty="0" smtClean="0"/>
              <a:t>Briggs Myers 16 personality types….</a:t>
            </a:r>
            <a:endParaRPr lang="en-US" dirty="0"/>
          </a:p>
        </p:txBody>
      </p:sp>
      <p:sp>
        <p:nvSpPr>
          <p:cNvPr id="3" name="Content Placeholder 2"/>
          <p:cNvSpPr>
            <a:spLocks noGrp="1"/>
          </p:cNvSpPr>
          <p:nvPr>
            <p:ph idx="1"/>
          </p:nvPr>
        </p:nvSpPr>
        <p:spPr/>
        <p:txBody>
          <a:bodyPr numCol="2">
            <a:normAutofit lnSpcReduction="10000"/>
          </a:bodyPr>
          <a:lstStyle/>
          <a:p>
            <a:r>
              <a:rPr lang="en-US" sz="4000" dirty="0" smtClean="0"/>
              <a:t>INFP	INFJ</a:t>
            </a:r>
          </a:p>
          <a:p>
            <a:r>
              <a:rPr lang="en-US" sz="4000" dirty="0" smtClean="0"/>
              <a:t>ENFJ	ENFP</a:t>
            </a:r>
          </a:p>
          <a:p>
            <a:r>
              <a:rPr lang="en-US" sz="4000" dirty="0" smtClean="0"/>
              <a:t>INTJ	ENTJ</a:t>
            </a:r>
          </a:p>
          <a:p>
            <a:r>
              <a:rPr lang="en-US" sz="4000" dirty="0" smtClean="0"/>
              <a:t>ENTP	INTP</a:t>
            </a:r>
          </a:p>
          <a:p>
            <a:r>
              <a:rPr lang="en-US" sz="4000" dirty="0" smtClean="0"/>
              <a:t>ESFJ	ESFP</a:t>
            </a:r>
          </a:p>
          <a:p>
            <a:r>
              <a:rPr lang="en-US" sz="4000" dirty="0" smtClean="0"/>
              <a:t>ISFJ	ISFP</a:t>
            </a:r>
          </a:p>
          <a:p>
            <a:r>
              <a:rPr lang="en-US" sz="4000" dirty="0" smtClean="0"/>
              <a:t>ESTJ	ESTP</a:t>
            </a:r>
          </a:p>
          <a:p>
            <a:r>
              <a:rPr lang="en-US" sz="4000" dirty="0" smtClean="0"/>
              <a:t>ISTJ	ISTP</a:t>
            </a:r>
          </a:p>
          <a:p>
            <a:endParaRPr lang="en-US" dirty="0" smtClean="0"/>
          </a:p>
          <a:p>
            <a:endParaRPr lang="en-US" dirty="0" smtClean="0"/>
          </a:p>
        </p:txBody>
      </p:sp>
      <p:sp>
        <p:nvSpPr>
          <p:cNvPr id="4" name="Footer Placeholder 3"/>
          <p:cNvSpPr>
            <a:spLocks noGrp="1"/>
          </p:cNvSpPr>
          <p:nvPr>
            <p:ph type="ftr" sz="quarter" idx="11"/>
          </p:nvPr>
        </p:nvSpPr>
        <p:spPr/>
        <p:txBody>
          <a:bodyPr/>
          <a:lstStyle/>
          <a:p>
            <a:r>
              <a:rPr lang="en-US" smtClean="0"/>
              <a:t>Ernesto Segismundo LMFT --www.FYLMIT.com</a:t>
            </a:r>
            <a:endParaRPr lang="en-US"/>
          </a:p>
        </p:txBody>
      </p:sp>
    </p:spTree>
    <p:extLst>
      <p:ext uri="{BB962C8B-B14F-4D97-AF65-F5344CB8AC3E}">
        <p14:creationId xmlns:p14="http://schemas.microsoft.com/office/powerpoint/2010/main" val="21673135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fontScale="90000"/>
          </a:bodyPr>
          <a:lstStyle/>
          <a:p>
            <a:r>
              <a:rPr lang="en-US" sz="2800" dirty="0" smtClean="0"/>
              <a:t>Marketing as a life coach vs. mental health professional—Key factors to consider.   </a:t>
            </a:r>
            <a:endParaRPr lang="en-US" sz="2800" dirty="0"/>
          </a:p>
        </p:txBody>
      </p:sp>
      <p:sp>
        <p:nvSpPr>
          <p:cNvPr id="3" name="Content Placeholder 2"/>
          <p:cNvSpPr>
            <a:spLocks noGrp="1"/>
          </p:cNvSpPr>
          <p:nvPr>
            <p:ph idx="1"/>
          </p:nvPr>
        </p:nvSpPr>
        <p:spPr/>
        <p:txBody>
          <a:bodyPr>
            <a:normAutofit/>
          </a:bodyPr>
          <a:lstStyle/>
          <a:p>
            <a:r>
              <a:rPr lang="en-US" sz="2000" dirty="0" smtClean="0">
                <a:solidFill>
                  <a:schemeClr val="accent1">
                    <a:lumMod val="50000"/>
                  </a:schemeClr>
                </a:solidFill>
              </a:rPr>
              <a:t>Scope of competence and practice</a:t>
            </a:r>
          </a:p>
          <a:p>
            <a:pPr lvl="1"/>
            <a:r>
              <a:rPr lang="en-US" sz="1800" dirty="0" smtClean="0"/>
              <a:t>“Scope </a:t>
            </a:r>
            <a:r>
              <a:rPr lang="en-US" sz="1800" dirty="0"/>
              <a:t>of practice is defined for the profession as a </a:t>
            </a:r>
            <a:r>
              <a:rPr lang="en-US" sz="1800" dirty="0" smtClean="0"/>
              <a:t>whole….scope </a:t>
            </a:r>
            <a:r>
              <a:rPr lang="en-US" sz="1800" dirty="0"/>
              <a:t>of competence is individually </a:t>
            </a:r>
            <a:r>
              <a:rPr lang="en-US" sz="1800" dirty="0" smtClean="0"/>
              <a:t>defined/determined.” </a:t>
            </a:r>
            <a:r>
              <a:rPr lang="en-US" sz="1800" i="1" dirty="0"/>
              <a:t>The Therapist</a:t>
            </a:r>
            <a:r>
              <a:rPr lang="en-US" sz="1800" dirty="0"/>
              <a:t/>
            </a:r>
            <a:br>
              <a:rPr lang="en-US" sz="1800" dirty="0"/>
            </a:br>
            <a:r>
              <a:rPr lang="en-US" sz="1800" dirty="0"/>
              <a:t>(July/August 2001)</a:t>
            </a:r>
            <a:r>
              <a:rPr lang="en-US" sz="1800" dirty="0" smtClean="0"/>
              <a:t> </a:t>
            </a:r>
          </a:p>
          <a:p>
            <a:r>
              <a:rPr lang="en-US" sz="2000" dirty="0" smtClean="0">
                <a:solidFill>
                  <a:schemeClr val="accent1">
                    <a:lumMod val="50000"/>
                  </a:schemeClr>
                </a:solidFill>
              </a:rPr>
              <a:t>A</a:t>
            </a:r>
            <a:r>
              <a:rPr lang="en-US" sz="2000" dirty="0" smtClean="0">
                <a:solidFill>
                  <a:schemeClr val="accent1">
                    <a:lumMod val="50000"/>
                  </a:schemeClr>
                </a:solidFill>
              </a:rPr>
              <a:t>ccurate </a:t>
            </a:r>
            <a:r>
              <a:rPr lang="en-US" sz="2000" dirty="0">
                <a:solidFill>
                  <a:schemeClr val="accent1">
                    <a:lumMod val="50000"/>
                  </a:schemeClr>
                </a:solidFill>
              </a:rPr>
              <a:t>Professional </a:t>
            </a:r>
            <a:r>
              <a:rPr lang="en-US" sz="2000" dirty="0" smtClean="0">
                <a:solidFill>
                  <a:schemeClr val="accent1">
                    <a:lumMod val="50000"/>
                  </a:schemeClr>
                </a:solidFill>
              </a:rPr>
              <a:t>Representation</a:t>
            </a:r>
          </a:p>
          <a:p>
            <a:pPr lvl="1"/>
            <a:r>
              <a:rPr lang="en-US" sz="1800" dirty="0" smtClean="0">
                <a:solidFill>
                  <a:schemeClr val="accent1">
                    <a:lumMod val="50000"/>
                  </a:schemeClr>
                </a:solidFill>
              </a:rPr>
              <a:t>Community and Colleagues  </a:t>
            </a:r>
          </a:p>
          <a:p>
            <a:r>
              <a:rPr lang="en-US" sz="2000" dirty="0" smtClean="0">
                <a:solidFill>
                  <a:schemeClr val="accent1">
                    <a:lumMod val="50000"/>
                  </a:schemeClr>
                </a:solidFill>
              </a:rPr>
              <a:t>Professional </a:t>
            </a:r>
            <a:r>
              <a:rPr lang="en-US" sz="2000" dirty="0">
                <a:solidFill>
                  <a:schemeClr val="accent1">
                    <a:lumMod val="50000"/>
                  </a:schemeClr>
                </a:solidFill>
              </a:rPr>
              <a:t>obligation to uphold your </a:t>
            </a:r>
            <a:r>
              <a:rPr lang="en-US" sz="2000" dirty="0" smtClean="0">
                <a:solidFill>
                  <a:schemeClr val="accent1">
                    <a:lumMod val="50000"/>
                  </a:schemeClr>
                </a:solidFill>
              </a:rPr>
              <a:t>profession</a:t>
            </a:r>
            <a:endParaRPr lang="en-US" sz="2000" dirty="0">
              <a:solidFill>
                <a:schemeClr val="accent1">
                  <a:lumMod val="50000"/>
                </a:schemeClr>
              </a:solidFill>
            </a:endParaRPr>
          </a:p>
        </p:txBody>
      </p:sp>
      <p:sp>
        <p:nvSpPr>
          <p:cNvPr id="4" name="Footer Placeholder 3"/>
          <p:cNvSpPr>
            <a:spLocks noGrp="1"/>
          </p:cNvSpPr>
          <p:nvPr>
            <p:ph type="ftr" sz="quarter" idx="11"/>
          </p:nvPr>
        </p:nvSpPr>
        <p:spPr/>
        <p:txBody>
          <a:bodyPr/>
          <a:lstStyle/>
          <a:p>
            <a:r>
              <a:rPr lang="en-US" smtClean="0"/>
              <a:t>Ernesto Segismundo LMFT --www.FYLMIT.com</a:t>
            </a:r>
            <a:endParaRPr lang="en-US"/>
          </a:p>
        </p:txBody>
      </p:sp>
    </p:spTree>
    <p:extLst>
      <p:ext uri="{BB962C8B-B14F-4D97-AF65-F5344CB8AC3E}">
        <p14:creationId xmlns:p14="http://schemas.microsoft.com/office/powerpoint/2010/main" val="37878672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fontScale="90000"/>
          </a:bodyPr>
          <a:lstStyle/>
          <a:p>
            <a:r>
              <a:rPr lang="en-US" dirty="0" smtClean="0"/>
              <a:t>Professional introduction on video. </a:t>
            </a:r>
            <a:endParaRPr lang="en-US" dirty="0"/>
          </a:p>
        </p:txBody>
      </p:sp>
      <p:sp>
        <p:nvSpPr>
          <p:cNvPr id="3" name="Content Placeholder 2"/>
          <p:cNvSpPr>
            <a:spLocks noGrp="1"/>
          </p:cNvSpPr>
          <p:nvPr>
            <p:ph idx="1"/>
          </p:nvPr>
        </p:nvSpPr>
        <p:spPr/>
        <p:txBody>
          <a:bodyPr>
            <a:normAutofit fontScale="92500" lnSpcReduction="10000"/>
          </a:bodyPr>
          <a:lstStyle/>
          <a:p>
            <a:pPr marL="68580" indent="0">
              <a:buNone/>
            </a:pPr>
            <a:r>
              <a:rPr lang="en-US" dirty="0" smtClean="0"/>
              <a:t>Note:  Speak to your professional affiliation or lawyer for further recommendation.  </a:t>
            </a:r>
          </a:p>
          <a:p>
            <a:r>
              <a:rPr lang="en-US" dirty="0" smtClean="0"/>
              <a:t>For any video content or social media advertising, it is advised that a professional distinguish themselves as either a mental health professional or life coach.  </a:t>
            </a:r>
          </a:p>
          <a:p>
            <a:pPr lvl="1"/>
            <a:r>
              <a:rPr lang="en-US" dirty="0" smtClean="0"/>
              <a:t>There are some overlapping similarities</a:t>
            </a:r>
          </a:p>
          <a:p>
            <a:pPr lvl="1"/>
            <a:r>
              <a:rPr lang="en-US" dirty="0" smtClean="0"/>
              <a:t>Obligation to inform and educate the public</a:t>
            </a:r>
          </a:p>
          <a:p>
            <a:pPr lvl="1"/>
            <a:r>
              <a:rPr lang="en-US" dirty="0" smtClean="0"/>
              <a:t>Upholding the integrality of each profession</a:t>
            </a:r>
          </a:p>
          <a:p>
            <a:pPr lvl="1"/>
            <a:r>
              <a:rPr lang="en-US" dirty="0" smtClean="0"/>
              <a:t>Prevent any legal issues with clients</a:t>
            </a:r>
            <a:endParaRPr lang="en-US" dirty="0"/>
          </a:p>
        </p:txBody>
      </p:sp>
      <p:sp>
        <p:nvSpPr>
          <p:cNvPr id="4" name="Footer Placeholder 3"/>
          <p:cNvSpPr>
            <a:spLocks noGrp="1"/>
          </p:cNvSpPr>
          <p:nvPr>
            <p:ph type="ftr" sz="quarter" idx="11"/>
          </p:nvPr>
        </p:nvSpPr>
        <p:spPr/>
        <p:txBody>
          <a:bodyPr/>
          <a:lstStyle/>
          <a:p>
            <a:r>
              <a:rPr lang="en-US" smtClean="0"/>
              <a:t>Ernesto Segismundo LMFT --www.FYLMIT.com</a:t>
            </a:r>
            <a:endParaRPr lang="en-US"/>
          </a:p>
        </p:txBody>
      </p:sp>
    </p:spTree>
    <p:extLst>
      <p:ext uri="{BB962C8B-B14F-4D97-AF65-F5344CB8AC3E}">
        <p14:creationId xmlns:p14="http://schemas.microsoft.com/office/powerpoint/2010/main" val="38349960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Autofit/>
          </a:bodyPr>
          <a:lstStyle/>
          <a:p>
            <a:r>
              <a:rPr lang="en-US" sz="2400" dirty="0" smtClean="0"/>
              <a:t>Creating an effective campaign on social media: Organically </a:t>
            </a:r>
            <a:endParaRPr lang="en-US" sz="2400" dirty="0"/>
          </a:p>
        </p:txBody>
      </p:sp>
      <p:sp>
        <p:nvSpPr>
          <p:cNvPr id="3" name="Content Placeholder 2"/>
          <p:cNvSpPr>
            <a:spLocks noGrp="1"/>
          </p:cNvSpPr>
          <p:nvPr>
            <p:ph idx="1"/>
          </p:nvPr>
        </p:nvSpPr>
        <p:spPr/>
        <p:txBody>
          <a:bodyPr/>
          <a:lstStyle/>
          <a:p>
            <a:pPr lvl="1"/>
            <a:r>
              <a:rPr lang="en-US" dirty="0" smtClean="0"/>
              <a:t>Engagement marketing</a:t>
            </a:r>
          </a:p>
          <a:p>
            <a:pPr lvl="2"/>
            <a:r>
              <a:rPr lang="en-US" dirty="0" smtClean="0"/>
              <a:t>Social media was meant for social engagements not marketing!</a:t>
            </a:r>
          </a:p>
          <a:p>
            <a:pPr lvl="2"/>
            <a:r>
              <a:rPr lang="en-US" dirty="0" smtClean="0"/>
              <a:t>Some people have told me that they actually tune out professionals who are marketing too much and not engaging.</a:t>
            </a:r>
          </a:p>
          <a:p>
            <a:pPr lvl="2"/>
            <a:r>
              <a:rPr lang="en-US" dirty="0" smtClean="0"/>
              <a:t>80/20 rule:  80% engagement and 20% promotion.</a:t>
            </a:r>
            <a:endParaRPr lang="en-US" dirty="0"/>
          </a:p>
        </p:txBody>
      </p:sp>
      <p:sp>
        <p:nvSpPr>
          <p:cNvPr id="4" name="Footer Placeholder 3"/>
          <p:cNvSpPr>
            <a:spLocks noGrp="1"/>
          </p:cNvSpPr>
          <p:nvPr>
            <p:ph type="ftr" sz="quarter" idx="11"/>
          </p:nvPr>
        </p:nvSpPr>
        <p:spPr/>
        <p:txBody>
          <a:bodyPr/>
          <a:lstStyle/>
          <a:p>
            <a:r>
              <a:rPr lang="en-US" smtClean="0"/>
              <a:t>Ernesto Segismundo LMFT --www.FYLMIT.com</a:t>
            </a:r>
            <a:endParaRPr lang="en-US"/>
          </a:p>
        </p:txBody>
      </p:sp>
    </p:spTree>
    <p:extLst>
      <p:ext uri="{BB962C8B-B14F-4D97-AF65-F5344CB8AC3E}">
        <p14:creationId xmlns:p14="http://schemas.microsoft.com/office/powerpoint/2010/main" val="16974332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lstStyle/>
          <a:p>
            <a:r>
              <a:rPr lang="en-US" dirty="0" smtClean="0"/>
              <a:t>Continued….</a:t>
            </a:r>
            <a:endParaRPr lang="en-US" dirty="0"/>
          </a:p>
        </p:txBody>
      </p:sp>
      <p:sp>
        <p:nvSpPr>
          <p:cNvPr id="3" name="Content Placeholder 2"/>
          <p:cNvSpPr>
            <a:spLocks noGrp="1"/>
          </p:cNvSpPr>
          <p:nvPr>
            <p:ph idx="1"/>
          </p:nvPr>
        </p:nvSpPr>
        <p:spPr/>
        <p:txBody>
          <a:bodyPr/>
          <a:lstStyle/>
          <a:p>
            <a:r>
              <a:rPr lang="en-US" dirty="0" smtClean="0"/>
              <a:t>Be mindful of what you put out on social media.  </a:t>
            </a:r>
          </a:p>
          <a:p>
            <a:pPr lvl="1"/>
            <a:r>
              <a:rPr lang="en-US" dirty="0" smtClean="0"/>
              <a:t>Is this in line with my brand personality?</a:t>
            </a:r>
          </a:p>
          <a:p>
            <a:pPr lvl="1"/>
            <a:r>
              <a:rPr lang="en-US" dirty="0" smtClean="0"/>
              <a:t>Is this adding value to my target audience?</a:t>
            </a:r>
          </a:p>
          <a:p>
            <a:pPr lvl="1"/>
            <a:r>
              <a:rPr lang="en-US" dirty="0" smtClean="0"/>
              <a:t>Am I upholding my professional affiliation? </a:t>
            </a:r>
          </a:p>
          <a:p>
            <a:pPr lvl="1"/>
            <a:r>
              <a:rPr lang="en-US" dirty="0" smtClean="0"/>
              <a:t>Am I within the boundaries of the ethical conduct of my professional affiliation?  </a:t>
            </a:r>
            <a:endParaRPr lang="en-US" dirty="0"/>
          </a:p>
        </p:txBody>
      </p:sp>
      <p:sp>
        <p:nvSpPr>
          <p:cNvPr id="4" name="Footer Placeholder 3"/>
          <p:cNvSpPr>
            <a:spLocks noGrp="1"/>
          </p:cNvSpPr>
          <p:nvPr>
            <p:ph type="ftr" sz="quarter" idx="11"/>
          </p:nvPr>
        </p:nvSpPr>
        <p:spPr/>
        <p:txBody>
          <a:bodyPr/>
          <a:lstStyle/>
          <a:p>
            <a:r>
              <a:rPr lang="en-US" smtClean="0"/>
              <a:t>Ernesto Segismundo LMFT --www.FYLMIT.com</a:t>
            </a:r>
            <a:endParaRPr lang="en-US"/>
          </a:p>
        </p:txBody>
      </p:sp>
    </p:spTree>
    <p:extLst>
      <p:ext uri="{BB962C8B-B14F-4D97-AF65-F5344CB8AC3E}">
        <p14:creationId xmlns:p14="http://schemas.microsoft.com/office/powerpoint/2010/main" val="31254338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lstStyle/>
          <a:p>
            <a:r>
              <a:rPr lang="en-US" dirty="0" smtClean="0"/>
              <a:t>Conclusions </a:t>
            </a:r>
            <a:endParaRPr lang="en-US" dirty="0"/>
          </a:p>
        </p:txBody>
      </p:sp>
      <p:sp>
        <p:nvSpPr>
          <p:cNvPr id="3" name="Content Placeholder 2"/>
          <p:cNvSpPr>
            <a:spLocks noGrp="1"/>
          </p:cNvSpPr>
          <p:nvPr>
            <p:ph idx="1"/>
          </p:nvPr>
        </p:nvSpPr>
        <p:spPr/>
        <p:txBody>
          <a:bodyPr>
            <a:normAutofit lnSpcReduction="10000"/>
          </a:bodyPr>
          <a:lstStyle/>
          <a:p>
            <a:r>
              <a:rPr lang="en-US" dirty="0" smtClean="0"/>
              <a:t>Video and social media marketing is here to stay!</a:t>
            </a:r>
          </a:p>
          <a:p>
            <a:r>
              <a:rPr lang="en-US" dirty="0" smtClean="0"/>
              <a:t>Social media platforms FB, Twitter, Instagram, etc. are all focusing a lot of effort on videos. </a:t>
            </a:r>
          </a:p>
          <a:p>
            <a:r>
              <a:rPr lang="en-US" dirty="0" smtClean="0"/>
              <a:t>Be creative yet uphold professional conduct.  </a:t>
            </a:r>
          </a:p>
          <a:p>
            <a:r>
              <a:rPr lang="en-US" dirty="0" smtClean="0"/>
              <a:t>You are valuable to the community and your expertise is needed!</a:t>
            </a:r>
            <a:endParaRPr lang="en-US" dirty="0"/>
          </a:p>
        </p:txBody>
      </p:sp>
      <p:sp>
        <p:nvSpPr>
          <p:cNvPr id="4" name="Footer Placeholder 3"/>
          <p:cNvSpPr>
            <a:spLocks noGrp="1"/>
          </p:cNvSpPr>
          <p:nvPr>
            <p:ph type="ftr" sz="quarter" idx="11"/>
          </p:nvPr>
        </p:nvSpPr>
        <p:spPr/>
        <p:txBody>
          <a:bodyPr/>
          <a:lstStyle/>
          <a:p>
            <a:r>
              <a:rPr lang="en-US" smtClean="0"/>
              <a:t>Ernesto Segismundo LMFT --www.FYLMIT.com</a:t>
            </a:r>
            <a:endParaRPr lang="en-US"/>
          </a:p>
        </p:txBody>
      </p:sp>
    </p:spTree>
    <p:extLst>
      <p:ext uri="{BB962C8B-B14F-4D97-AF65-F5344CB8AC3E}">
        <p14:creationId xmlns:p14="http://schemas.microsoft.com/office/powerpoint/2010/main" val="30098778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fontScale="90000"/>
          </a:bodyPr>
          <a:lstStyle/>
          <a:p>
            <a:r>
              <a:rPr lang="en-US" sz="3600" dirty="0" smtClean="0">
                <a:solidFill>
                  <a:schemeClr val="bg1"/>
                </a:solidFill>
              </a:rPr>
              <a:t>Consumer behavior concerning video and on-line marketing</a:t>
            </a:r>
            <a:endParaRPr lang="en-US" sz="3600" dirty="0">
              <a:solidFill>
                <a:schemeClr val="bg1"/>
              </a:solidFill>
            </a:endParaRPr>
          </a:p>
        </p:txBody>
      </p:sp>
      <p:sp>
        <p:nvSpPr>
          <p:cNvPr id="3" name="Content Placeholder 2"/>
          <p:cNvSpPr>
            <a:spLocks noGrp="1"/>
          </p:cNvSpPr>
          <p:nvPr>
            <p:ph idx="1"/>
          </p:nvPr>
        </p:nvSpPr>
        <p:spPr/>
        <p:txBody>
          <a:bodyPr>
            <a:normAutofit/>
          </a:bodyPr>
          <a:lstStyle/>
          <a:p>
            <a:r>
              <a:rPr lang="en-US" dirty="0" smtClean="0"/>
              <a:t>Each day 100 million internet users watch an online video.</a:t>
            </a:r>
          </a:p>
          <a:p>
            <a:r>
              <a:rPr lang="en-US" dirty="0" smtClean="0"/>
              <a:t>90% of user say that seeing a video about a product is helpful in the decision process.</a:t>
            </a:r>
          </a:p>
          <a:p>
            <a:r>
              <a:rPr lang="en-US" dirty="0" smtClean="0"/>
              <a:t>65% of executives visit the marketer’s website after viewing a video.</a:t>
            </a:r>
          </a:p>
          <a:p>
            <a:pPr lvl="1"/>
            <a:r>
              <a:rPr lang="en-US" sz="1400" dirty="0" err="1" smtClean="0"/>
              <a:t>Sourse</a:t>
            </a:r>
            <a:r>
              <a:rPr lang="en-US" sz="1400" dirty="0"/>
              <a:t> http://www.insivia.com/50-must-know-stats-about-video-marketing-2016/</a:t>
            </a:r>
            <a:endParaRPr lang="en-US" sz="1400" dirty="0" smtClean="0"/>
          </a:p>
        </p:txBody>
      </p:sp>
      <p:sp>
        <p:nvSpPr>
          <p:cNvPr id="4" name="Footer Placeholder 3"/>
          <p:cNvSpPr>
            <a:spLocks noGrp="1"/>
          </p:cNvSpPr>
          <p:nvPr>
            <p:ph type="ftr" sz="quarter" idx="11"/>
          </p:nvPr>
        </p:nvSpPr>
        <p:spPr/>
        <p:txBody>
          <a:bodyPr/>
          <a:lstStyle/>
          <a:p>
            <a:r>
              <a:rPr lang="en-US" smtClean="0"/>
              <a:t>Ernesto Segismundo LMFT --www.FYLMIT.com</a:t>
            </a:r>
            <a:endParaRPr lang="en-US"/>
          </a:p>
        </p:txBody>
      </p:sp>
      <p:pic>
        <p:nvPicPr>
          <p:cNvPr id="5" name="Picture 4"/>
          <p:cNvPicPr>
            <a:picLocks noChangeAspect="1"/>
          </p:cNvPicPr>
          <p:nvPr/>
        </p:nvPicPr>
        <p:blipFill>
          <a:blip r:embed="rId2"/>
          <a:stretch>
            <a:fillRect/>
          </a:stretch>
        </p:blipFill>
        <p:spPr>
          <a:xfrm>
            <a:off x="1219200" y="5723799"/>
            <a:ext cx="1091279" cy="621846"/>
          </a:xfrm>
          <a:prstGeom prst="rect">
            <a:avLst/>
          </a:prstGeom>
        </p:spPr>
      </p:pic>
    </p:spTree>
    <p:extLst>
      <p:ext uri="{BB962C8B-B14F-4D97-AF65-F5344CB8AC3E}">
        <p14:creationId xmlns:p14="http://schemas.microsoft.com/office/powerpoint/2010/main" val="2289623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lstStyle/>
          <a:p>
            <a:r>
              <a:rPr lang="en-US" b="1" dirty="0" smtClean="0">
                <a:solidFill>
                  <a:schemeClr val="bg1"/>
                </a:solidFill>
              </a:rPr>
              <a:t>Consumer Behavior</a:t>
            </a:r>
            <a:endParaRPr lang="en-US" b="1" dirty="0">
              <a:solidFill>
                <a:schemeClr val="bg1"/>
              </a:solidFill>
            </a:endParaRPr>
          </a:p>
        </p:txBody>
      </p:sp>
      <p:sp>
        <p:nvSpPr>
          <p:cNvPr id="3" name="Content Placeholder 2"/>
          <p:cNvSpPr>
            <a:spLocks noGrp="1"/>
          </p:cNvSpPr>
          <p:nvPr>
            <p:ph idx="1"/>
          </p:nvPr>
        </p:nvSpPr>
        <p:spPr/>
        <p:txBody>
          <a:bodyPr>
            <a:normAutofit lnSpcReduction="10000"/>
          </a:bodyPr>
          <a:lstStyle/>
          <a:p>
            <a:r>
              <a:rPr lang="en-US" dirty="0"/>
              <a:t>91% of people have gone into a store because of an online experience. (Source: Marketing Land</a:t>
            </a:r>
            <a:r>
              <a:rPr lang="en-US" dirty="0" smtClean="0"/>
              <a:t>)</a:t>
            </a:r>
          </a:p>
          <a:p>
            <a:r>
              <a:rPr lang="en-US" dirty="0"/>
              <a:t>89% of consumers conduct their research using search engines. (Source: PR Newswire</a:t>
            </a:r>
            <a:r>
              <a:rPr lang="en-US" dirty="0" smtClean="0"/>
              <a:t>)</a:t>
            </a:r>
          </a:p>
          <a:p>
            <a:r>
              <a:rPr lang="en-US" dirty="0"/>
              <a:t>78% of consumers say that the posts made by companies on social media influence their purchases. (Source: Forbes)</a:t>
            </a:r>
          </a:p>
        </p:txBody>
      </p:sp>
      <p:sp>
        <p:nvSpPr>
          <p:cNvPr id="4" name="Footer Placeholder 3"/>
          <p:cNvSpPr>
            <a:spLocks noGrp="1"/>
          </p:cNvSpPr>
          <p:nvPr>
            <p:ph type="ftr" sz="quarter" idx="11"/>
          </p:nvPr>
        </p:nvSpPr>
        <p:spPr/>
        <p:txBody>
          <a:bodyPr/>
          <a:lstStyle/>
          <a:p>
            <a:r>
              <a:rPr lang="en-US" smtClean="0"/>
              <a:t>Ernesto Segismundo LMFT --www.FYLMIT.com</a:t>
            </a:r>
            <a:endParaRPr lang="en-US"/>
          </a:p>
        </p:txBody>
      </p:sp>
    </p:spTree>
    <p:extLst>
      <p:ext uri="{BB962C8B-B14F-4D97-AF65-F5344CB8AC3E}">
        <p14:creationId xmlns:p14="http://schemas.microsoft.com/office/powerpoint/2010/main" val="132258897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fontScale="90000"/>
          </a:bodyPr>
          <a:lstStyle/>
          <a:p>
            <a:r>
              <a:rPr lang="en-US" dirty="0" smtClean="0"/>
              <a:t>What is social media marketing?</a:t>
            </a:r>
            <a:endParaRPr lang="en-US" dirty="0"/>
          </a:p>
        </p:txBody>
      </p:sp>
      <p:sp>
        <p:nvSpPr>
          <p:cNvPr id="3" name="Content Placeholder 2"/>
          <p:cNvSpPr>
            <a:spLocks noGrp="1"/>
          </p:cNvSpPr>
          <p:nvPr>
            <p:ph idx="1"/>
          </p:nvPr>
        </p:nvSpPr>
        <p:spPr/>
        <p:txBody>
          <a:bodyPr/>
          <a:lstStyle/>
          <a:p>
            <a:r>
              <a:rPr lang="en-US" dirty="0"/>
              <a:t>Social media marketing is the process of gaining website traffic or attention through social media sites. Social media marketing programs usually center on efforts to create content that attracts attention and encourages readers to share it across their social </a:t>
            </a:r>
            <a:r>
              <a:rPr lang="en-US" dirty="0" smtClean="0"/>
              <a:t>network. </a:t>
            </a:r>
            <a:r>
              <a:rPr lang="en-US" sz="2000" dirty="0" smtClean="0"/>
              <a:t>                                               </a:t>
            </a:r>
          </a:p>
          <a:p>
            <a:r>
              <a:rPr lang="en-US" sz="2000" dirty="0" smtClean="0"/>
              <a:t>Wikipedia </a:t>
            </a:r>
            <a:endParaRPr lang="en-US" sz="2000" dirty="0"/>
          </a:p>
        </p:txBody>
      </p:sp>
      <p:sp>
        <p:nvSpPr>
          <p:cNvPr id="4" name="Footer Placeholder 3"/>
          <p:cNvSpPr>
            <a:spLocks noGrp="1"/>
          </p:cNvSpPr>
          <p:nvPr>
            <p:ph type="ftr" sz="quarter" idx="11"/>
          </p:nvPr>
        </p:nvSpPr>
        <p:spPr/>
        <p:txBody>
          <a:bodyPr/>
          <a:lstStyle/>
          <a:p>
            <a:r>
              <a:rPr lang="en-US" smtClean="0"/>
              <a:t>Ernesto Segismundo LMFT --www.FYLMIT.com</a:t>
            </a:r>
            <a:endParaRPr lang="en-US"/>
          </a:p>
        </p:txBody>
      </p:sp>
    </p:spTree>
    <p:extLst>
      <p:ext uri="{BB962C8B-B14F-4D97-AF65-F5344CB8AC3E}">
        <p14:creationId xmlns:p14="http://schemas.microsoft.com/office/powerpoint/2010/main" val="15517806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lstStyle/>
          <a:p>
            <a:r>
              <a:rPr lang="en-US" dirty="0" smtClean="0"/>
              <a:t>Quick Experiment </a:t>
            </a:r>
            <a:endParaRPr lang="en-US" dirty="0"/>
          </a:p>
        </p:txBody>
      </p:sp>
      <p:sp>
        <p:nvSpPr>
          <p:cNvPr id="3" name="Content Placeholder 2"/>
          <p:cNvSpPr>
            <a:spLocks noGrp="1"/>
          </p:cNvSpPr>
          <p:nvPr>
            <p:ph idx="1"/>
          </p:nvPr>
        </p:nvSpPr>
        <p:spPr/>
        <p:txBody>
          <a:bodyPr/>
          <a:lstStyle/>
          <a:p>
            <a:r>
              <a:rPr lang="en-US" dirty="0" smtClean="0"/>
              <a:t>For those of you who are friends with me on Facebook or in the FYLMIT.com closed FB group.  Post this:  </a:t>
            </a:r>
          </a:p>
          <a:p>
            <a:pPr marL="68580" indent="0">
              <a:buNone/>
            </a:pPr>
            <a:endParaRPr lang="en-US" dirty="0"/>
          </a:p>
          <a:p>
            <a:pPr marL="68580" indent="0">
              <a:buNone/>
            </a:pPr>
            <a:r>
              <a:rPr lang="en-US" dirty="0" smtClean="0"/>
              <a:t>“Attending </a:t>
            </a:r>
            <a:r>
              <a:rPr lang="en-US" dirty="0" err="1" smtClean="0"/>
              <a:t>Erneseto</a:t>
            </a:r>
            <a:r>
              <a:rPr lang="en-US" dirty="0"/>
              <a:t> </a:t>
            </a:r>
            <a:r>
              <a:rPr lang="en-US" dirty="0" smtClean="0"/>
              <a:t>of FYLMIT.com and Roy’s webinar…Let’s do this!”  </a:t>
            </a:r>
            <a:r>
              <a:rPr lang="en-US" dirty="0" err="1" smtClean="0"/>
              <a:t>Woohooo</a:t>
            </a:r>
            <a:r>
              <a:rPr lang="en-US" dirty="0" smtClean="0"/>
              <a:t>!  </a:t>
            </a:r>
          </a:p>
        </p:txBody>
      </p:sp>
      <p:sp>
        <p:nvSpPr>
          <p:cNvPr id="4" name="Footer Placeholder 3"/>
          <p:cNvSpPr>
            <a:spLocks noGrp="1"/>
          </p:cNvSpPr>
          <p:nvPr>
            <p:ph type="ftr" sz="quarter" idx="11"/>
          </p:nvPr>
        </p:nvSpPr>
        <p:spPr/>
        <p:txBody>
          <a:bodyPr/>
          <a:lstStyle/>
          <a:p>
            <a:r>
              <a:rPr lang="en-US" smtClean="0"/>
              <a:t>Ernesto Segismundo LMFT --www.FYLMIT.com</a:t>
            </a:r>
            <a:endParaRPr lang="en-US"/>
          </a:p>
        </p:txBody>
      </p:sp>
    </p:spTree>
    <p:extLst>
      <p:ext uri="{BB962C8B-B14F-4D97-AF65-F5344CB8AC3E}">
        <p14:creationId xmlns:p14="http://schemas.microsoft.com/office/powerpoint/2010/main" val="15708724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lstStyle/>
          <a:p>
            <a:r>
              <a:rPr lang="en-US" dirty="0" smtClean="0"/>
              <a:t>What is video marketing?</a:t>
            </a:r>
            <a:endParaRPr lang="en-US" dirty="0"/>
          </a:p>
        </p:txBody>
      </p:sp>
      <p:sp>
        <p:nvSpPr>
          <p:cNvPr id="3" name="Content Placeholder 2"/>
          <p:cNvSpPr>
            <a:spLocks noGrp="1"/>
          </p:cNvSpPr>
          <p:nvPr>
            <p:ph idx="1"/>
          </p:nvPr>
        </p:nvSpPr>
        <p:spPr/>
        <p:txBody>
          <a:bodyPr/>
          <a:lstStyle/>
          <a:p>
            <a:r>
              <a:rPr lang="en-US" dirty="0"/>
              <a:t>V</a:t>
            </a:r>
            <a:r>
              <a:rPr lang="en-US" dirty="0" smtClean="0"/>
              <a:t>ideo </a:t>
            </a:r>
            <a:r>
              <a:rPr lang="en-US" dirty="0"/>
              <a:t>marketing is a new type of internet marketing and advertising in which business create 2-5 minute short videos about specific topics using content from articles and other text sources. The videos are then uploaded to various video sharing websites like YouTube for distribution and exposure</a:t>
            </a:r>
            <a:r>
              <a:rPr lang="en-US" dirty="0" smtClean="0"/>
              <a:t>.—Wikipedia</a:t>
            </a:r>
            <a:endParaRPr lang="en-US" dirty="0"/>
          </a:p>
        </p:txBody>
      </p:sp>
      <p:sp>
        <p:nvSpPr>
          <p:cNvPr id="4" name="Footer Placeholder 3"/>
          <p:cNvSpPr>
            <a:spLocks noGrp="1"/>
          </p:cNvSpPr>
          <p:nvPr>
            <p:ph type="ftr" sz="quarter" idx="11"/>
          </p:nvPr>
        </p:nvSpPr>
        <p:spPr/>
        <p:txBody>
          <a:bodyPr/>
          <a:lstStyle/>
          <a:p>
            <a:r>
              <a:rPr lang="en-US" smtClean="0"/>
              <a:t>Ernesto Segismundo LMFT --www.FYLMIT.com</a:t>
            </a:r>
            <a:endParaRPr lang="en-US"/>
          </a:p>
        </p:txBody>
      </p:sp>
    </p:spTree>
    <p:extLst>
      <p:ext uri="{BB962C8B-B14F-4D97-AF65-F5344CB8AC3E}">
        <p14:creationId xmlns:p14="http://schemas.microsoft.com/office/powerpoint/2010/main" val="2950672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fontScale="90000"/>
          </a:bodyPr>
          <a:lstStyle/>
          <a:p>
            <a:r>
              <a:rPr lang="en-US" dirty="0" smtClean="0"/>
              <a:t>Video Improves your website web visibility…</a:t>
            </a:r>
            <a:endParaRPr lang="en-US" dirty="0"/>
          </a:p>
        </p:txBody>
      </p:sp>
      <p:sp>
        <p:nvSpPr>
          <p:cNvPr id="3" name="Content Placeholder 2"/>
          <p:cNvSpPr>
            <a:spLocks noGrp="1"/>
          </p:cNvSpPr>
          <p:nvPr>
            <p:ph idx="1"/>
          </p:nvPr>
        </p:nvSpPr>
        <p:spPr/>
        <p:txBody>
          <a:bodyPr/>
          <a:lstStyle/>
          <a:p>
            <a:r>
              <a:rPr lang="en-US" dirty="0" smtClean="0"/>
              <a:t>SEO—(search engine optimization)is the process of affecting the visibility of a website or web page in a search engine.</a:t>
            </a:r>
          </a:p>
          <a:p>
            <a:r>
              <a:rPr lang="en-US" dirty="0" smtClean="0"/>
              <a:t>SERP—(search engine results page) is the listing of results returned by a search engine in response to a keyword query.  </a:t>
            </a:r>
          </a:p>
          <a:p>
            <a:pPr lvl="1"/>
            <a:r>
              <a:rPr lang="en-US" dirty="0" smtClean="0"/>
              <a:t>Video are 53x more likely to rank on the first page of Google according to 2009 Forrester study.  </a:t>
            </a:r>
          </a:p>
        </p:txBody>
      </p:sp>
      <p:sp>
        <p:nvSpPr>
          <p:cNvPr id="4" name="Footer Placeholder 3"/>
          <p:cNvSpPr>
            <a:spLocks noGrp="1"/>
          </p:cNvSpPr>
          <p:nvPr>
            <p:ph type="ftr" sz="quarter" idx="11"/>
          </p:nvPr>
        </p:nvSpPr>
        <p:spPr/>
        <p:txBody>
          <a:bodyPr/>
          <a:lstStyle/>
          <a:p>
            <a:r>
              <a:rPr lang="en-US" smtClean="0"/>
              <a:t>Ernesto Segismundo LMFT --www.FYLMIT.com</a:t>
            </a:r>
            <a:endParaRPr lang="en-US"/>
          </a:p>
        </p:txBody>
      </p:sp>
    </p:spTree>
    <p:extLst>
      <p:ext uri="{BB962C8B-B14F-4D97-AF65-F5344CB8AC3E}">
        <p14:creationId xmlns:p14="http://schemas.microsoft.com/office/powerpoint/2010/main" val="3887665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fontScale="90000"/>
          </a:bodyPr>
          <a:lstStyle/>
          <a:p>
            <a:r>
              <a:rPr lang="en-US" dirty="0" smtClean="0"/>
              <a:t>Video improves visibility on the web</a:t>
            </a:r>
            <a:endParaRPr lang="en-US" dirty="0"/>
          </a:p>
        </p:txBody>
      </p:sp>
      <p:sp>
        <p:nvSpPr>
          <p:cNvPr id="3" name="Content Placeholder 2"/>
          <p:cNvSpPr>
            <a:spLocks noGrp="1"/>
          </p:cNvSpPr>
          <p:nvPr>
            <p:ph idx="1"/>
          </p:nvPr>
        </p:nvSpPr>
        <p:spPr/>
        <p:txBody>
          <a:bodyPr>
            <a:normAutofit fontScale="92500"/>
          </a:bodyPr>
          <a:lstStyle/>
          <a:p>
            <a:r>
              <a:rPr lang="en-US" dirty="0" smtClean="0"/>
              <a:t>CTR (Click Through Rate)—The more traffic your get by people exploring and “clicking” through your website, tells Google that your website is active and relevant.  </a:t>
            </a:r>
          </a:p>
          <a:p>
            <a:pPr lvl="1"/>
            <a:r>
              <a:rPr lang="en-US" dirty="0" smtClean="0"/>
              <a:t>Embed your videos on your website.  Especially if your do video blogging (i.e. VLOG).</a:t>
            </a:r>
          </a:p>
          <a:p>
            <a:pPr lvl="1"/>
            <a:r>
              <a:rPr lang="en-US" dirty="0" smtClean="0"/>
              <a:t>Videos are helpful in engaging your visitors to your website longer.   Important for Google ranking.    </a:t>
            </a:r>
            <a:endParaRPr lang="en-US" dirty="0"/>
          </a:p>
        </p:txBody>
      </p:sp>
      <p:sp>
        <p:nvSpPr>
          <p:cNvPr id="4" name="Footer Placeholder 3"/>
          <p:cNvSpPr>
            <a:spLocks noGrp="1"/>
          </p:cNvSpPr>
          <p:nvPr>
            <p:ph type="ftr" sz="quarter" idx="11"/>
          </p:nvPr>
        </p:nvSpPr>
        <p:spPr/>
        <p:txBody>
          <a:bodyPr/>
          <a:lstStyle/>
          <a:p>
            <a:r>
              <a:rPr lang="en-US" smtClean="0"/>
              <a:t>Ernesto Segismundo LMFT --www.FYLMIT.com</a:t>
            </a:r>
            <a:endParaRPr lang="en-US"/>
          </a:p>
        </p:txBody>
      </p:sp>
    </p:spTree>
    <p:extLst>
      <p:ext uri="{BB962C8B-B14F-4D97-AF65-F5344CB8AC3E}">
        <p14:creationId xmlns:p14="http://schemas.microsoft.com/office/powerpoint/2010/main" val="85595286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2221</TotalTime>
  <Words>1458</Words>
  <Application>Microsoft Office PowerPoint</Application>
  <PresentationFormat>On-screen Show (4:3)</PresentationFormat>
  <Paragraphs>155</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 Black</vt:lpstr>
      <vt:lpstr>Calibri</vt:lpstr>
      <vt:lpstr>Century Gothic</vt:lpstr>
      <vt:lpstr>Wingdings 2</vt:lpstr>
      <vt:lpstr>Austin</vt:lpstr>
      <vt:lpstr>Video and Social Media Marketing for Mental Health Professionals</vt:lpstr>
      <vt:lpstr>Goal of this workshop: </vt:lpstr>
      <vt:lpstr>Consumer behavior concerning video and on-line marketing</vt:lpstr>
      <vt:lpstr>Consumer Behavior</vt:lpstr>
      <vt:lpstr>What is social media marketing?</vt:lpstr>
      <vt:lpstr>Quick Experiment </vt:lpstr>
      <vt:lpstr>What is video marketing?</vt:lpstr>
      <vt:lpstr>Video Improves your website web visibility…</vt:lpstr>
      <vt:lpstr>Video improves visibility on the web</vt:lpstr>
      <vt:lpstr>Personal thoughts and Philosophy about marketing.</vt:lpstr>
      <vt:lpstr>Why are therapist not marketing through video marketing?  </vt:lpstr>
      <vt:lpstr>Personal Thoughts and Philosophy about marketing.</vt:lpstr>
      <vt:lpstr>A few things you need to know before you step into the marketing ring.  </vt:lpstr>
      <vt:lpstr>Branding</vt:lpstr>
      <vt:lpstr>Brand Message Fail (the elevator pitch that crashed)</vt:lpstr>
      <vt:lpstr>Branding Message (continued) </vt:lpstr>
      <vt:lpstr>Branding (cont.)</vt:lpstr>
      <vt:lpstr>Personality Types: Importance of knowing your temperament</vt:lpstr>
      <vt:lpstr>Importance of knowing your temperament…</vt:lpstr>
      <vt:lpstr>Briggs Myers 16 personality types….</vt:lpstr>
      <vt:lpstr>Marketing as a life coach vs. mental health professional—Key factors to consider.   </vt:lpstr>
      <vt:lpstr>Professional introduction on video. </vt:lpstr>
      <vt:lpstr>Creating an effective campaign on social media: Organically </vt:lpstr>
      <vt:lpstr>Continued….</vt:lpstr>
      <vt:lpstr>Conclusions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DEVELOP A POWERFUL ON-LINE MARKETING PRESENCE FOR MENTAL HEALTH PROFESSIONALS</dc:title>
  <dc:creator>Owner</dc:creator>
  <cp:lastModifiedBy>Ernesto Segismundo</cp:lastModifiedBy>
  <cp:revision>199</cp:revision>
  <cp:lastPrinted>2015-06-26T19:41:36Z</cp:lastPrinted>
  <dcterms:created xsi:type="dcterms:W3CDTF">2014-03-26T17:33:57Z</dcterms:created>
  <dcterms:modified xsi:type="dcterms:W3CDTF">2016-08-11T13:09:32Z</dcterms:modified>
</cp:coreProperties>
</file>