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2" r:id="rId3"/>
    <p:sldId id="281" r:id="rId4"/>
    <p:sldId id="284" r:id="rId5"/>
    <p:sldId id="285" r:id="rId6"/>
    <p:sldId id="282" r:id="rId7"/>
    <p:sldId id="304" r:id="rId8"/>
    <p:sldId id="293" r:id="rId9"/>
    <p:sldId id="286" r:id="rId10"/>
    <p:sldId id="289" r:id="rId11"/>
    <p:sldId id="290" r:id="rId12"/>
    <p:sldId id="291" r:id="rId13"/>
    <p:sldId id="314" r:id="rId14"/>
    <p:sldId id="288" r:id="rId15"/>
    <p:sldId id="325" r:id="rId16"/>
    <p:sldId id="326" r:id="rId17"/>
    <p:sldId id="305" r:id="rId18"/>
    <p:sldId id="300" r:id="rId19"/>
    <p:sldId id="302" r:id="rId20"/>
    <p:sldId id="298" r:id="rId21"/>
    <p:sldId id="296" r:id="rId22"/>
    <p:sldId id="306" r:id="rId23"/>
    <p:sldId id="303" r:id="rId24"/>
    <p:sldId id="327" r:id="rId25"/>
    <p:sldId id="328" r:id="rId26"/>
    <p:sldId id="315" r:id="rId27"/>
    <p:sldId id="307" r:id="rId28"/>
    <p:sldId id="295" r:id="rId29"/>
    <p:sldId id="329" r:id="rId30"/>
    <p:sldId id="308" r:id="rId31"/>
    <p:sldId id="310" r:id="rId32"/>
    <p:sldId id="330" r:id="rId33"/>
    <p:sldId id="331" r:id="rId34"/>
    <p:sldId id="313" r:id="rId35"/>
    <p:sldId id="311" r:id="rId36"/>
    <p:sldId id="312" r:id="rId37"/>
    <p:sldId id="323" r:id="rId38"/>
    <p:sldId id="324" r:id="rId3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aramond"/>
        <a:ea typeface="Garamond"/>
        <a:cs typeface="Garamond"/>
        <a:sym typeface="Garamond"/>
      </a:defRPr>
    </a:lvl1pPr>
    <a:lvl2pPr marL="0" marR="0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aramond"/>
        <a:ea typeface="Garamond"/>
        <a:cs typeface="Garamond"/>
        <a:sym typeface="Garamond"/>
      </a:defRPr>
    </a:lvl2pPr>
    <a:lvl3pPr marL="0" marR="0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aramond"/>
        <a:ea typeface="Garamond"/>
        <a:cs typeface="Garamond"/>
        <a:sym typeface="Garamond"/>
      </a:defRPr>
    </a:lvl3pPr>
    <a:lvl4pPr marL="0" marR="0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aramond"/>
        <a:ea typeface="Garamond"/>
        <a:cs typeface="Garamond"/>
        <a:sym typeface="Garamond"/>
      </a:defRPr>
    </a:lvl4pPr>
    <a:lvl5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aramond"/>
        <a:ea typeface="Garamond"/>
        <a:cs typeface="Garamond"/>
        <a:sym typeface="Garamond"/>
      </a:defRPr>
    </a:lvl5pPr>
    <a:lvl6pPr marL="0" marR="0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aramond"/>
        <a:ea typeface="Garamond"/>
        <a:cs typeface="Garamond"/>
        <a:sym typeface="Garamond"/>
      </a:defRPr>
    </a:lvl6pPr>
    <a:lvl7pPr marL="0" marR="0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aramond"/>
        <a:ea typeface="Garamond"/>
        <a:cs typeface="Garamond"/>
        <a:sym typeface="Garamond"/>
      </a:defRPr>
    </a:lvl7pPr>
    <a:lvl8pPr marL="0" marR="0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aramond"/>
        <a:ea typeface="Garamond"/>
        <a:cs typeface="Garamond"/>
        <a:sym typeface="Garamond"/>
      </a:defRPr>
    </a:lvl8pPr>
    <a:lvl9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aramond"/>
        <a:ea typeface="Garamond"/>
        <a:cs typeface="Garamond"/>
        <a:sym typeface="Garamond"/>
      </a:defRPr>
    </a:lvl9pPr>
  </p:defaultTextStyle>
  <p:extLst>
    <p:ext uri="{521415D9-36F7-43E2-AB2F-B90AF26B5E84}">
      <p14:sectionLst xmlns:p14="http://schemas.microsoft.com/office/powerpoint/2010/main">
        <p14:section name="Untitled Section" id="{11CA26B6-93EE-1748-A81D-B00A3BEC9AE5}">
          <p14:sldIdLst>
            <p14:sldId id="256"/>
            <p14:sldId id="292"/>
            <p14:sldId id="281"/>
            <p14:sldId id="284"/>
            <p14:sldId id="285"/>
            <p14:sldId id="282"/>
            <p14:sldId id="304"/>
            <p14:sldId id="293"/>
            <p14:sldId id="286"/>
            <p14:sldId id="289"/>
            <p14:sldId id="290"/>
            <p14:sldId id="291"/>
            <p14:sldId id="314"/>
            <p14:sldId id="288"/>
            <p14:sldId id="325"/>
            <p14:sldId id="326"/>
            <p14:sldId id="305"/>
            <p14:sldId id="300"/>
            <p14:sldId id="302"/>
            <p14:sldId id="298"/>
            <p14:sldId id="296"/>
            <p14:sldId id="306"/>
            <p14:sldId id="303"/>
            <p14:sldId id="327"/>
            <p14:sldId id="328"/>
            <p14:sldId id="315"/>
            <p14:sldId id="307"/>
            <p14:sldId id="295"/>
            <p14:sldId id="329"/>
            <p14:sldId id="308"/>
            <p14:sldId id="310"/>
            <p14:sldId id="330"/>
            <p14:sldId id="331"/>
            <p14:sldId id="313"/>
            <p14:sldId id="311"/>
            <p14:sldId id="312"/>
            <p14:sldId id="323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CDB"/>
          </a:solidFill>
        </a:fill>
      </a:tcStyle>
    </a:wholeTbl>
    <a:band2H>
      <a:tcTxStyle/>
      <a:tcStyle>
        <a:tcBdr/>
        <a:fill>
          <a:solidFill>
            <a:srgbClr val="F9EF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D423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D423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D4233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3" autoAdjust="0"/>
    <p:restoredTop sz="94698" autoAdjust="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55B96-CF30-914D-9C8A-8ED60569A51C}" type="datetimeFigureOut">
              <a:rPr lang="en-US" smtClean="0"/>
              <a:pPr/>
              <a:t>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www.uncommonpractices.com | www.personcenteredtech.com  TECH SUPPORT: 800-263-6317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D8B4-EB5B-A54C-9270-F83A79F6B6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31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15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1pPr>
    <a:lvl2pPr indent="2286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2pPr>
    <a:lvl3pPr indent="4572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3pPr>
    <a:lvl4pPr indent="6858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4pPr>
    <a:lvl5pPr indent="9144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5pPr>
    <a:lvl6pPr indent="11430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6pPr>
    <a:lvl7pPr indent="13716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7pPr>
    <a:lvl8pPr indent="16002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8pPr>
    <a:lvl9pPr indent="18288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9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4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ncommonpractices.com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600451"/>
          </a:xfrm>
          <a:prstGeom prst="rect">
            <a:avLst/>
          </a:prstGeom>
        </p:spPr>
        <p:txBody>
          <a:bodyPr/>
          <a:lstStyle>
            <a:lvl1pPr>
              <a:defRPr sz="5800">
                <a:effectLst>
                  <a:outerShdw blurRad="50800" dist="38100" dir="822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half" idx="1"/>
          </p:nvPr>
        </p:nvSpPr>
        <p:spPr>
          <a:xfrm>
            <a:off x="1371600" y="3657600"/>
            <a:ext cx="6400800" cy="196709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0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</a:defRPr>
            </a:lvl1pPr>
            <a:lvl2pPr marL="457200" indent="0" algn="ctr">
              <a:buSzTx/>
              <a:buFontTx/>
              <a:buNone/>
            </a:lvl2pPr>
            <a:lvl3pPr marL="914400" indent="0" algn="ctr">
              <a:buSzTx/>
              <a:buFontTx/>
              <a:buNone/>
            </a:lvl3pPr>
            <a:lvl4pPr marL="1371600" indent="0" algn="ctr">
              <a:buSzTx/>
              <a:buFontTx/>
              <a:buNone/>
            </a:lvl4pPr>
            <a:lvl5pPr marL="1828800" indent="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57200" y="646747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129" name="Shape 129"/>
          <p:cNvSpPr/>
          <p:nvPr/>
        </p:nvSpPr>
        <p:spPr>
          <a:xfrm>
            <a:off x="3124200" y="6467475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457200" y="647382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140" name="Shape 140"/>
          <p:cNvSpPr/>
          <p:nvPr/>
        </p:nvSpPr>
        <p:spPr>
          <a:xfrm>
            <a:off x="3124200" y="6470650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141" name="Shape 141"/>
          <p:cNvSpPr>
            <a:spLocks noGrp="1"/>
          </p:cNvSpPr>
          <p:nvPr>
            <p:ph sz="half" idx="3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ClrTx/>
              <a:buSzTx/>
              <a:buFontTx/>
              <a:buNone/>
              <a:defRPr sz="1800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8460903" y="6470650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57200" y="646747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152" name="Shape 152"/>
          <p:cNvSpPr/>
          <p:nvPr/>
        </p:nvSpPr>
        <p:spPr>
          <a:xfrm>
            <a:off x="3124200" y="6467475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457200" y="647382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163" name="Shape 163"/>
          <p:cNvSpPr/>
          <p:nvPr/>
        </p:nvSpPr>
        <p:spPr>
          <a:xfrm>
            <a:off x="3124200" y="6470650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164" name="Shape 164"/>
          <p:cNvSpPr>
            <a:spLocks noGrp="1"/>
          </p:cNvSpPr>
          <p:nvPr>
            <p:ph sz="half" idx="3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ClrTx/>
              <a:buSzTx/>
              <a:buFontTx/>
              <a:buNone/>
              <a:defRPr sz="1800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8460903" y="6470650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457200" y="646747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175" name="Shape 175"/>
          <p:cNvSpPr/>
          <p:nvPr/>
        </p:nvSpPr>
        <p:spPr>
          <a:xfrm>
            <a:off x="3124200" y="6467475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457200" y="647382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186" name="Shape 186"/>
          <p:cNvSpPr/>
          <p:nvPr/>
        </p:nvSpPr>
        <p:spPr>
          <a:xfrm>
            <a:off x="3124200" y="6470650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187" name="Shape 187"/>
          <p:cNvSpPr>
            <a:spLocks noGrp="1"/>
          </p:cNvSpPr>
          <p:nvPr>
            <p:ph sz="half" idx="3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ClrTx/>
              <a:buSzTx/>
              <a:buFontTx/>
              <a:buNone/>
              <a:defRPr sz="1800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8460903" y="6470650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457200" y="646747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198" name="Shape 198"/>
          <p:cNvSpPr/>
          <p:nvPr/>
        </p:nvSpPr>
        <p:spPr>
          <a:xfrm>
            <a:off x="3124200" y="6467475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457200" y="647382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209" name="Shape 209"/>
          <p:cNvSpPr/>
          <p:nvPr/>
        </p:nvSpPr>
        <p:spPr>
          <a:xfrm>
            <a:off x="3124200" y="6470650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210" name="Shape 210"/>
          <p:cNvSpPr>
            <a:spLocks noGrp="1"/>
          </p:cNvSpPr>
          <p:nvPr>
            <p:ph sz="half" idx="3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ClrTx/>
              <a:buSzTx/>
              <a:buFontTx/>
              <a:buNone/>
              <a:defRPr sz="1800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8460903" y="6470650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57200" y="646747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221" name="Shape 221"/>
          <p:cNvSpPr/>
          <p:nvPr/>
        </p:nvSpPr>
        <p:spPr>
          <a:xfrm>
            <a:off x="3124200" y="6467475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457200" y="647382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232" name="Shape 232"/>
          <p:cNvSpPr/>
          <p:nvPr/>
        </p:nvSpPr>
        <p:spPr>
          <a:xfrm>
            <a:off x="3124200" y="6470650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233" name="Shape 233"/>
          <p:cNvSpPr>
            <a:spLocks noGrp="1"/>
          </p:cNvSpPr>
          <p:nvPr>
            <p:ph sz="half" idx="3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ClrTx/>
              <a:buSzTx/>
              <a:buFontTx/>
              <a:buNone/>
              <a:defRPr sz="1800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xfrm>
            <a:off x="8460903" y="6470650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457200" y="646747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244" name="Shape 244"/>
          <p:cNvSpPr/>
          <p:nvPr/>
        </p:nvSpPr>
        <p:spPr>
          <a:xfrm>
            <a:off x="3124200" y="6467475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457200" y="647382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255" name="Shape 255"/>
          <p:cNvSpPr/>
          <p:nvPr/>
        </p:nvSpPr>
        <p:spPr>
          <a:xfrm>
            <a:off x="3124200" y="6470650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256" name="Shape 256"/>
          <p:cNvSpPr>
            <a:spLocks noGrp="1"/>
          </p:cNvSpPr>
          <p:nvPr>
            <p:ph sz="half" idx="3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ClrTx/>
              <a:buSzTx/>
              <a:buFontTx/>
              <a:buNone/>
              <a:defRPr sz="1800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8460903" y="6470650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457200" y="646747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267" name="Shape 267"/>
          <p:cNvSpPr/>
          <p:nvPr/>
        </p:nvSpPr>
        <p:spPr>
          <a:xfrm>
            <a:off x="3124200" y="6467475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457200" y="647382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278" name="Shape 278"/>
          <p:cNvSpPr/>
          <p:nvPr/>
        </p:nvSpPr>
        <p:spPr>
          <a:xfrm>
            <a:off x="3124200" y="6470650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279" name="Shape 279"/>
          <p:cNvSpPr>
            <a:spLocks noGrp="1"/>
          </p:cNvSpPr>
          <p:nvPr>
            <p:ph sz="half" idx="3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ClrTx/>
              <a:buSzTx/>
              <a:buFontTx/>
              <a:buNone/>
              <a:defRPr sz="1800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8460903" y="6470650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457200" y="646747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290" name="Shape 290"/>
          <p:cNvSpPr/>
          <p:nvPr/>
        </p:nvSpPr>
        <p:spPr>
          <a:xfrm>
            <a:off x="3124200" y="6467475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3" name="Shape 293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1" name="Shape 3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Shape 3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7" name="Shape 3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457200" y="6473824"/>
            <a:ext cx="2146300" cy="254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>
                <a:srgbClr val="8D6649"/>
              </a:buClr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32" name="Shape 32"/>
          <p:cNvSpPr/>
          <p:nvPr/>
        </p:nvSpPr>
        <p:spPr>
          <a:xfrm>
            <a:off x="3124200" y="6470649"/>
            <a:ext cx="2908300" cy="254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>
                <a:srgbClr val="8D6649"/>
              </a:buClr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33" name="Shape 33"/>
          <p:cNvSpPr>
            <a:spLocks noGrp="1"/>
          </p:cNvSpPr>
          <p:nvPr>
            <p:ph sz="half" idx="3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8460903" y="6470649"/>
            <a:ext cx="225897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6" name="Shape 3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7" name="Shape 3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half" idx="1"/>
          </p:nvPr>
        </p:nvSpPr>
        <p:spPr>
          <a:xfrm>
            <a:off x="381000" y="1411552"/>
            <a:ext cx="8382000" cy="22108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  <a:lvl2pPr>
              <a:lnSpc>
                <a:spcPct val="90000"/>
              </a:lnSpc>
            </a:lvl2pPr>
            <a:lvl3pPr>
              <a:lnSpc>
                <a:spcPct val="90000"/>
              </a:lnSpc>
            </a:lvl3pPr>
            <a:lvl4pPr>
              <a:lnSpc>
                <a:spcPct val="90000"/>
              </a:lnSpc>
            </a:lvl4pPr>
            <a:lvl5pPr>
              <a:lnSpc>
                <a:spcPct val="90000"/>
              </a:lnSpc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8429625" y="6454775"/>
            <a:ext cx="257175" cy="266700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 anchor="t"/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600451"/>
          </a:xfrm>
          <a:prstGeom prst="rect">
            <a:avLst/>
          </a:prstGeom>
        </p:spPr>
        <p:txBody>
          <a:bodyPr/>
          <a:lstStyle>
            <a:lvl1pPr>
              <a:defRPr sz="5800">
                <a:effectLst>
                  <a:outerShdw blurRad="50800" dist="38100" dir="822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sz="half" idx="1"/>
          </p:nvPr>
        </p:nvSpPr>
        <p:spPr>
          <a:xfrm>
            <a:off x="1371600" y="3657600"/>
            <a:ext cx="6400800" cy="196709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0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</a:defRPr>
            </a:lvl1pPr>
            <a:lvl2pPr marL="457200" indent="0" algn="ctr">
              <a:buSzTx/>
              <a:buFontTx/>
              <a:buNone/>
            </a:lvl2pPr>
            <a:lvl3pPr marL="914400" indent="0" algn="ctr">
              <a:buSzTx/>
              <a:buFontTx/>
              <a:buNone/>
            </a:lvl3pPr>
            <a:lvl4pPr marL="1371600" indent="0" algn="ctr">
              <a:buSzTx/>
              <a:buFontTx/>
              <a:buNone/>
            </a:lvl4pPr>
            <a:lvl5pPr marL="1828800" indent="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600451"/>
          </a:xfrm>
          <a:prstGeom prst="rect">
            <a:avLst/>
          </a:prstGeom>
        </p:spPr>
        <p:txBody>
          <a:bodyPr/>
          <a:lstStyle>
            <a:lvl1pPr>
              <a:defRPr sz="5800">
                <a:effectLst>
                  <a:outerShdw blurRad="50800" dist="38100" dir="822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1371600" y="3657600"/>
            <a:ext cx="6400800" cy="196709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0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</a:defRPr>
            </a:lvl1pPr>
            <a:lvl2pPr marL="457200" indent="0" algn="ctr">
              <a:buSzTx/>
              <a:buFontTx/>
              <a:buNone/>
            </a:lvl2pPr>
            <a:lvl3pPr marL="914400" indent="0" algn="ctr">
              <a:buSzTx/>
              <a:buFontTx/>
              <a:buNone/>
            </a:lvl3pPr>
            <a:lvl4pPr marL="1371600" indent="0" algn="ctr">
              <a:buSzTx/>
              <a:buFontTx/>
              <a:buNone/>
            </a:lvl4pPr>
            <a:lvl5pPr marL="1828800" indent="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457200" y="647382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83" name="Shape 83"/>
          <p:cNvSpPr/>
          <p:nvPr/>
        </p:nvSpPr>
        <p:spPr>
          <a:xfrm>
            <a:off x="3124200" y="6470650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84" name="Shape 84"/>
          <p:cNvSpPr>
            <a:spLocks noGrp="1"/>
          </p:cNvSpPr>
          <p:nvPr>
            <p:ph sz="half" idx="3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ClrTx/>
              <a:buSzTx/>
              <a:buFontTx/>
              <a:buNone/>
              <a:defRPr sz="1800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460903" y="6470650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57200" y="646747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95" name="Shape 95"/>
          <p:cNvSpPr/>
          <p:nvPr/>
        </p:nvSpPr>
        <p:spPr>
          <a:xfrm>
            <a:off x="3124200" y="6467475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8460903" y="6467475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57200" y="6473825"/>
            <a:ext cx="2146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r>
              <a:t>Uncommon Practices</a:t>
            </a:r>
          </a:p>
        </p:txBody>
      </p:sp>
      <p:sp>
        <p:nvSpPr>
          <p:cNvPr id="117" name="Shape 117"/>
          <p:cNvSpPr/>
          <p:nvPr/>
        </p:nvSpPr>
        <p:spPr>
          <a:xfrm>
            <a:off x="3124200" y="6470650"/>
            <a:ext cx="2908300" cy="254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algn="ctr">
              <a:buClrTx/>
              <a:defRPr sz="1200" u="sng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www.uncommonpractices.com</a:t>
            </a:r>
          </a:p>
        </p:txBody>
      </p:sp>
      <p:sp>
        <p:nvSpPr>
          <p:cNvPr id="118" name="Shape 118"/>
          <p:cNvSpPr>
            <a:spLocks noGrp="1"/>
          </p:cNvSpPr>
          <p:nvPr>
            <p:ph sz="half" idx="3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ClrTx/>
              <a:buSzTx/>
              <a:buFontTx/>
              <a:buNone/>
              <a:defRPr sz="1800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8460903" y="6470650"/>
            <a:ext cx="225897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32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alphaModFix amt="7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/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2pPr marL="557783" indent="-228599">
              <a:buClr>
                <a:srgbClr val="8D6649"/>
              </a:buClr>
              <a:buChar char=""/>
              <a:defRPr sz="2200"/>
            </a:lvl2pPr>
            <a:lvl3pPr marL="813816" indent="-228600">
              <a:buChar char=""/>
              <a:defRPr sz="2000"/>
            </a:lvl3pPr>
            <a:lvl4pPr marL="1069847" indent="-228600">
              <a:buClr>
                <a:srgbClr val="8D6649"/>
              </a:buClr>
              <a:buChar char=""/>
              <a:defRPr sz="1800"/>
            </a:lvl4pPr>
            <a:lvl5pPr marL="1316736" indent="-228600">
              <a:buChar char="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460903" y="6467474"/>
            <a:ext cx="225897" cy="254001"/>
          </a:xfrm>
          <a:prstGeom prst="rect">
            <a:avLst/>
          </a:prstGeom>
          <a:ln w="12700"/>
        </p:spPr>
        <p:txBody>
          <a:bodyPr wrap="none" lIns="38100" tIns="38100" rIns="38100" bIns="38100" anchor="b">
            <a:spAutoFit/>
          </a:bodyPr>
          <a:lstStyle>
            <a:lvl1pPr algn="r">
              <a:buClrTx/>
              <a:defRPr sz="1200">
                <a:solidFill>
                  <a:srgbClr val="8D6649"/>
                </a:solidFill>
                <a:uFill>
                  <a:solidFill>
                    <a:srgbClr val="8D6649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</p:sldLayoutIdLst>
  <p:transition xmlns:p14="http://schemas.microsoft.com/office/powerpoint/2010/main" spd="med"/>
  <p:hf sldNum="0" hdr="0" ftr="0" dt="0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935D32"/>
          </a:solidFill>
          <a:effectLst>
            <a:outerShdw blurRad="63500" dist="38100" dir="8220000" rotWithShape="0">
              <a:srgbClr val="000000">
                <a:alpha val="30000"/>
              </a:srgbClr>
            </a:outerShdw>
          </a:effectLst>
          <a:uFill>
            <a:solidFill>
              <a:srgbClr val="935D32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935D32"/>
          </a:solidFill>
          <a:effectLst>
            <a:outerShdw blurRad="63500" dist="38100" dir="8220000" rotWithShape="0">
              <a:srgbClr val="000000">
                <a:alpha val="30000"/>
              </a:srgbClr>
            </a:outerShdw>
          </a:effectLst>
          <a:uFill>
            <a:solidFill>
              <a:srgbClr val="935D32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935D32"/>
          </a:solidFill>
          <a:effectLst>
            <a:outerShdw blurRad="63500" dist="38100" dir="8220000" rotWithShape="0">
              <a:srgbClr val="000000">
                <a:alpha val="30000"/>
              </a:srgbClr>
            </a:outerShdw>
          </a:effectLst>
          <a:uFill>
            <a:solidFill>
              <a:srgbClr val="935D32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935D32"/>
          </a:solidFill>
          <a:effectLst>
            <a:outerShdw blurRad="63500" dist="38100" dir="8220000" rotWithShape="0">
              <a:srgbClr val="000000">
                <a:alpha val="30000"/>
              </a:srgbClr>
            </a:outerShdw>
          </a:effectLst>
          <a:uFill>
            <a:solidFill>
              <a:srgbClr val="935D32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935D32"/>
          </a:solidFill>
          <a:effectLst>
            <a:outerShdw blurRad="63500" dist="38100" dir="8220000" rotWithShape="0">
              <a:srgbClr val="000000">
                <a:alpha val="30000"/>
              </a:srgbClr>
            </a:outerShdw>
          </a:effectLst>
          <a:uFill>
            <a:solidFill>
              <a:srgbClr val="935D32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935D32"/>
          </a:solidFill>
          <a:effectLst>
            <a:outerShdw blurRad="63500" dist="38100" dir="8220000" rotWithShape="0">
              <a:srgbClr val="000000">
                <a:alpha val="30000"/>
              </a:srgbClr>
            </a:outerShdw>
          </a:effectLst>
          <a:uFill>
            <a:solidFill>
              <a:srgbClr val="935D32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935D32"/>
          </a:solidFill>
          <a:effectLst>
            <a:outerShdw blurRad="63500" dist="38100" dir="8220000" rotWithShape="0">
              <a:srgbClr val="000000">
                <a:alpha val="30000"/>
              </a:srgbClr>
            </a:outerShdw>
          </a:effectLst>
          <a:uFill>
            <a:solidFill>
              <a:srgbClr val="935D32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935D32"/>
          </a:solidFill>
          <a:effectLst>
            <a:outerShdw blurRad="63500" dist="38100" dir="8220000" rotWithShape="0">
              <a:srgbClr val="000000">
                <a:alpha val="30000"/>
              </a:srgbClr>
            </a:outerShdw>
          </a:effectLst>
          <a:uFill>
            <a:solidFill>
              <a:srgbClr val="935D32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935D32"/>
          </a:solidFill>
          <a:effectLst>
            <a:outerShdw blurRad="63500" dist="38100" dir="8220000" rotWithShape="0">
              <a:srgbClr val="000000">
                <a:alpha val="30000"/>
              </a:srgbClr>
            </a:outerShdw>
          </a:effectLst>
          <a:uFill>
            <a:solidFill>
              <a:srgbClr val="935D32"/>
            </a:solidFill>
          </a:uFill>
          <a:latin typeface="+mn-lt"/>
          <a:ea typeface="+mn-ea"/>
          <a:cs typeface="+mn-cs"/>
          <a:sym typeface="Candara"/>
        </a:defRPr>
      </a:lvl9pPr>
    </p:titleStyle>
    <p:bodyStyle>
      <a:lvl1pPr marL="274320" marR="0" indent="-27432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rgbClr val="BD4233"/>
        </a:buClr>
        <a:buSzPct val="80000"/>
        <a:buFont typeface="Wingdings 2"/>
        <a:buChar char="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620129" marR="0" indent="-290945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rgbClr val="BD4233"/>
        </a:buClr>
        <a:buSzPct val="100000"/>
        <a:buFont typeface="Wingdings 2"/>
        <a:buChar char="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905255" marR="0" indent="-320039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rgbClr val="BD4233"/>
        </a:buClr>
        <a:buSzPct val="100000"/>
        <a:buFont typeface="Wingdings 2"/>
        <a:buChar char="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1196847" marR="0" indent="-3556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rgbClr val="BD4233"/>
        </a:buClr>
        <a:buSzPct val="100000"/>
        <a:buFont typeface="Wingdings 2"/>
        <a:buChar char="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1443736" marR="0" indent="-3556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rgbClr val="BD4233"/>
        </a:buClr>
        <a:buSzPct val="100000"/>
        <a:buFont typeface="Wingdings 2"/>
        <a:buChar char="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3340100" marR="0" indent="-8890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rgbClr val="BD4233"/>
        </a:buClr>
        <a:buSzPct val="171000"/>
        <a:buFont typeface="Wingdings 2"/>
        <a:buChar char="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3695700" marR="0" indent="-8890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rgbClr val="BD4233"/>
        </a:buClr>
        <a:buSzPct val="171000"/>
        <a:buFont typeface="Wingdings 2"/>
        <a:buChar char="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4051300" marR="0" indent="-8890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rgbClr val="BD4233"/>
        </a:buClr>
        <a:buSzPct val="171000"/>
        <a:buFont typeface="Wingdings 2"/>
        <a:buChar char="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4406900" marR="0" indent="-889000" algn="l" defTabSz="914400" latinLnBrk="0">
        <a:lnSpc>
          <a:spcPct val="100000"/>
        </a:lnSpc>
        <a:spcBef>
          <a:spcPts val="0"/>
        </a:spcBef>
        <a:spcAft>
          <a:spcPts val="0"/>
        </a:spcAft>
        <a:buClr>
          <a:srgbClr val="BD4233"/>
        </a:buClr>
        <a:buSzPct val="171000"/>
        <a:buFont typeface="Wingdings 2"/>
        <a:buChar char="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D6649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D6649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D6649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D6649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D6649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D6649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D6649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D6649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D6649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rsoncenteredtech.com/2014/04/02/initial-client-contact-by-email-the-2014-aca-code-of-ethics-vs-hipaa-1st-in-a-seri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commonpractices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/busines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rsoncenteredtech.com/2014/02/02/ethical-practice-marketing-and-online-reviews-getting-reviews-from-colleague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rsoncenteredtech.com/2014/02/02/ethical-practice-marketing-and-online-reviews-getting-reviews-from-colleague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commonpractice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commonpractices.co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commonpractices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/busines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uncommonpractices.com/payperclickps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mmonpractices.com" TargetMode="External"/><Relationship Id="rId4" Type="http://schemas.openxmlformats.org/officeDocument/2006/relationships/hyperlink" Target="http://www.personcenteredtech.com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centeredtech.co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commonpractic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ctrTitle"/>
          </p:nvPr>
        </p:nvSpPr>
        <p:spPr>
          <a:xfrm>
            <a:off x="0" y="-1765300"/>
            <a:ext cx="9144000" cy="7670800"/>
          </a:xfrm>
          <a:prstGeom prst="rect">
            <a:avLst/>
          </a:prstGeom>
        </p:spPr>
        <p:txBody>
          <a:bodyPr/>
          <a:lstStyle/>
          <a:p>
            <a:pPr>
              <a:defRPr b="0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>How to Ethically Generate Abundant </a:t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>Referrals to Your Practice</a:t>
            </a:r>
            <a:r>
              <a:rPr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>:</a:t>
            </a:r>
          </a:p>
          <a:p>
            <a:pPr>
              <a:defRPr b="0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>Turning Google’s Updates into Your Best Referral Source</a:t>
            </a:r>
            <a:r>
              <a:rPr lang="en-US" sz="36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/>
            </a:r>
            <a:br>
              <a:rPr lang="en-US" sz="36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</a:br>
            <a:r>
              <a:rPr lang="en-US" sz="36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/>
            </a:r>
            <a:br>
              <a:rPr lang="en-US" sz="36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</a:br>
            <a:r>
              <a:rPr lang="en-US" sz="36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/>
            </a:r>
            <a:br>
              <a:rPr lang="en-US" sz="36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</a:br>
            <a:r>
              <a:rPr lang="en-US" sz="36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/>
            </a:r>
            <a:br>
              <a:rPr lang="en-US" sz="36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</a:br>
            <a:r>
              <a:rPr lang="en-US" sz="12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/>
            </a:r>
            <a:br>
              <a:rPr lang="en-US" sz="12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</a:br>
            <a:r>
              <a:rPr lang="en-US" sz="12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>       </a:t>
            </a:r>
            <a:r>
              <a:rPr sz="1200" dirty="0" smtClean="0">
                <a:solidFill>
                  <a:srgbClr val="8D6649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D6649"/>
                  </a:solidFill>
                </a:uFill>
              </a:rPr>
              <a:t>    </a:t>
            </a:r>
            <a:r>
              <a:rPr sz="2800" dirty="0">
                <a:solidFill>
                  <a:srgbClr val="BD9B27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BD9B27"/>
                  </a:solidFill>
                </a:uFill>
              </a:rPr>
              <a:t/>
            </a:r>
            <a:br>
              <a:rPr sz="2800" dirty="0">
                <a:solidFill>
                  <a:srgbClr val="BD9B27"/>
                </a:solidFill>
                <a:effectLst>
                  <a:outerShdw blurRad="50800" dist="38100" dir="822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BD9B27"/>
                  </a:solidFill>
                </a:uFill>
              </a:rPr>
            </a:br>
            <a:endParaRPr sz="2800" dirty="0">
              <a:solidFill>
                <a:srgbClr val="BD9B27"/>
              </a:solidFill>
              <a:effectLst>
                <a:outerShdw blurRad="50800" dist="38100" dir="8220000" rotWithShape="0">
                  <a:srgbClr val="000000">
                    <a:alpha val="30000"/>
                  </a:srgbClr>
                </a:outerShdw>
              </a:effectLst>
              <a:uFill>
                <a:solidFill>
                  <a:srgbClr val="BD9B27"/>
                </a:solidFill>
              </a:uFill>
            </a:endParaRPr>
          </a:p>
        </p:txBody>
      </p:sp>
      <p:sp>
        <p:nvSpPr>
          <p:cNvPr id="357" name="Shape 357"/>
          <p:cNvSpPr>
            <a:spLocks noGrp="1"/>
          </p:cNvSpPr>
          <p:nvPr>
            <p:ph type="subTitle" sz="quarter" idx="1"/>
          </p:nvPr>
        </p:nvSpPr>
        <p:spPr>
          <a:xfrm>
            <a:off x="685800" y="3793777"/>
            <a:ext cx="8458200" cy="1400523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  <a:defRPr sz="2200"/>
            </a:pPr>
            <a:r>
              <a:rPr dirty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  <a:t>Joe Bavonese, </a:t>
            </a:r>
            <a:r>
              <a:rPr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  <a:t>PhD</a:t>
            </a:r>
            <a:r>
              <a:rPr lang="en-US"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  <a:t>			Roy Huggins, LPC, NCC</a:t>
            </a:r>
            <a:r>
              <a:rPr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  <a:t/>
            </a:r>
            <a:br>
              <a:rPr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</a:br>
            <a:r>
              <a:rPr dirty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  <a:t>Uncommon </a:t>
            </a:r>
            <a:r>
              <a:rPr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  <a:t>Practices</a:t>
            </a:r>
            <a:r>
              <a:rPr lang="en-US"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  <a:t>			Person Centered Tech</a:t>
            </a:r>
            <a:endParaRPr dirty="0" smtClean="0">
              <a:solidFill>
                <a:srgbClr val="BD4233"/>
              </a:solidFill>
              <a:uFill>
                <a:solidFill>
                  <a:srgbClr val="BD4233"/>
                </a:solidFill>
              </a:uFill>
            </a:endParaRPr>
          </a:p>
          <a:p>
            <a:pPr algn="l">
              <a:lnSpc>
                <a:spcPct val="80000"/>
              </a:lnSpc>
              <a:defRPr sz="2200"/>
            </a:pPr>
            <a:r>
              <a:rPr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  <a:hlinkClick r:id="rId3"/>
              </a:rPr>
              <a:t>www.uncommonpractices.com</a:t>
            </a:r>
            <a:r>
              <a:rPr lang="en-US"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  <a:t>          	</a:t>
            </a:r>
            <a:r>
              <a:rPr lang="en-US"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  <a:hlinkClick r:id="rId4"/>
              </a:rPr>
              <a:t>www.personcenteredtech.com</a:t>
            </a:r>
            <a:r>
              <a:rPr lang="en-US"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  <a:t> </a:t>
            </a:r>
            <a:r>
              <a:rPr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  <a:t/>
            </a:r>
            <a:br>
              <a:rPr dirty="0" smtClean="0">
                <a:solidFill>
                  <a:srgbClr val="BD4233"/>
                </a:solidFill>
                <a:uFill>
                  <a:solidFill>
                    <a:srgbClr val="BD4233"/>
                  </a:solidFill>
                </a:uFill>
              </a:rPr>
            </a:br>
            <a:endParaRPr dirty="0">
              <a:solidFill>
                <a:srgbClr val="BD4233"/>
              </a:solidFill>
              <a:uFill>
                <a:solidFill>
                  <a:srgbClr val="BD4233"/>
                </a:solidFill>
              </a:u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1900" y="6285089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532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1" animBg="1" advAuto="0"/>
      <p:bldP spid="357" grpId="2" build="p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460500"/>
            <a:ext cx="7480300" cy="4965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Before Mobile, Internet Marketing Consisted of Getting a Profile or Website Found Online, and then Your Website Had the Job of Convincing Someone to Contact You</a:t>
            </a:r>
            <a:endParaRPr kumimoji="0" lang="en-US" sz="4000" b="0" i="0" u="none" strike="noStrike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2383830"/>
            <a:ext cx="7480300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Now WITH Mobile, People Searching for a Therapist are Holding an Instant Contact Device Right in Their Hands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768281"/>
            <a:ext cx="7480300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Texting, Email or Phone Calls are All Available with One Touch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Texting Can be Configured for Free Using Google Voice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2383834"/>
            <a:ext cx="7480300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People May Prefer One over the Other Type of Communication – It’s Best to Offer ALL THREE to Potential Clients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pic>
        <p:nvPicPr>
          <p:cNvPr id="8" name="Picture 7" descr="Screen Shot 2016-02-07 at 9.23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238845"/>
            <a:ext cx="5334000" cy="542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Ethics and HIPAA on Texting, Email and </a:t>
            </a:r>
            <a:r>
              <a:rPr lang="en-US" u="sng" dirty="0" smtClean="0"/>
              <a:t>Initial Contact</a:t>
            </a:r>
            <a:endParaRPr lang="en-US" u="sng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2100"/>
            <a:ext cx="8420100" cy="5027084"/>
          </a:xfrm>
        </p:spPr>
        <p:txBody>
          <a:bodyPr/>
          <a:lstStyle/>
          <a:p>
            <a:r>
              <a:rPr lang="en-US" sz="2400" dirty="0" smtClean="0"/>
              <a:t>Clients may contact you how they choose, but you must safeguard the messages that they send you</a:t>
            </a:r>
          </a:p>
          <a:p>
            <a:pPr lvl="1"/>
            <a:r>
              <a:rPr lang="en-US" sz="2000" dirty="0" smtClean="0"/>
              <a:t>This may mean HIPAA Business Associate Agreements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Responding by text or email, without first informing the client of risks, may not be HIPAA compliant.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Responding by text or email, without a particular process, could also be unethical:</a:t>
            </a:r>
          </a:p>
          <a:p>
            <a:pPr lvl="1"/>
            <a:r>
              <a:rPr lang="en-US" sz="2000" dirty="0" smtClean="0"/>
              <a:t>Definitely unethical under ACA Code of Ethics</a:t>
            </a:r>
          </a:p>
          <a:p>
            <a:pPr lvl="2"/>
            <a:r>
              <a:rPr lang="en-US" sz="1800" dirty="0" smtClean="0"/>
              <a:t>Article: </a:t>
            </a:r>
            <a:r>
              <a:rPr lang="en-US" sz="1800" dirty="0" smtClean="0">
                <a:hlinkClick r:id="rId2"/>
              </a:rPr>
              <a:t>ACA 2014 Code of Ethics and Initial Contact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2000" dirty="0" smtClean="0"/>
              <a:t>May be unethical under all other major codes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" name="Picture 8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619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Solutions!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</p:spPr>
        <p:txBody>
          <a:bodyPr/>
          <a:lstStyle/>
          <a:p>
            <a:r>
              <a:rPr lang="en-US" dirty="0" smtClean="0"/>
              <a:t>Phone calls are pretty much always A-OK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Enter… secure contact forms. Let’s see what that looks like: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Jane Therapist, Grad </a:t>
            </a:r>
            <a:r>
              <a:rPr lang="en-US" dirty="0" err="1" smtClean="0"/>
              <a:t>Dgr</a:t>
            </a:r>
            <a:r>
              <a:rPr lang="en-US" dirty="0" smtClean="0"/>
              <a:t>.: https</a:t>
            </a:r>
            <a:r>
              <a:rPr lang="en-US" dirty="0"/>
              <a:t>://</a:t>
            </a:r>
            <a:r>
              <a:rPr lang="en-US" dirty="0" err="1"/>
              <a:t>personcenteredtech.com</a:t>
            </a:r>
            <a:r>
              <a:rPr lang="en-US" dirty="0"/>
              <a:t>/</a:t>
            </a:r>
            <a:r>
              <a:rPr lang="en-US" dirty="0" err="1"/>
              <a:t>samplesite</a:t>
            </a:r>
            <a:r>
              <a:rPr lang="en-US" dirty="0"/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Picture 6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78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768281"/>
            <a:ext cx="7480300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But a Sample Search for a Therapist on an iPhone Reveals the Crux of the Challenges Facing Private Practitioners Today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091" y="2108200"/>
            <a:ext cx="4161309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First Screen on a Google iPhone Search for a Psychologist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in LA: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pic>
        <p:nvPicPr>
          <p:cNvPr id="7" name="Picture 6" descr="IMG_88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6" y="0"/>
            <a:ext cx="3642122" cy="6474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88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0"/>
            <a:ext cx="3700463" cy="657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191" y="1660724"/>
            <a:ext cx="4161309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Second Screen on a Google iPhone Search for a Psychologist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in LA: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498600"/>
            <a:ext cx="7480300" cy="55810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Searching for Therapists Online is Moving Rapidly Toward Mobile Devices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In Many Parts of the US, 50-60% of Searches for a Therapist Now Happen on an iPhone or Android phone</a:t>
            </a:r>
            <a:endParaRPr kumimoji="0" lang="en-US" sz="4000" b="0" i="0" u="none" strike="noStrike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88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0"/>
            <a:ext cx="3693319" cy="656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491" y="2082800"/>
            <a:ext cx="4161309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Third Screen on a Google iPhone Search for a Psychologist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in LA: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587500"/>
            <a:ext cx="7480300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Ads and Directories DOMINATE the First THREE Screens</a:t>
            </a:r>
          </a:p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The Message is Clear: PAY TO PLAY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460504"/>
            <a:ext cx="7480300" cy="4965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So How do You Get Found on a Smartphone?</a:t>
            </a:r>
          </a:p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Google Gets 65% of Search on Computers, but 85% on Smartphones!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394025"/>
            <a:ext cx="7480300" cy="4688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Create a Free Business Profile on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  <a:hlinkClick r:id="rId2"/>
              </a:rPr>
              <a:t>www.google.com/business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/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Fill out as Much Information as You Can, and Try to Get Colleague Reviews on Your Profile</a:t>
            </a: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Ethics and Business Listings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</p:spPr>
        <p:txBody>
          <a:bodyPr/>
          <a:lstStyle/>
          <a:p>
            <a:r>
              <a:rPr lang="en-US" dirty="0" smtClean="0"/>
              <a:t>Most effective way to get your business listing high on the search results is </a:t>
            </a:r>
            <a:r>
              <a:rPr lang="en-US" b="1" dirty="0" smtClean="0"/>
              <a:t>to get reviews on your listing. </a:t>
            </a:r>
            <a:r>
              <a:rPr lang="en-US" dirty="0" smtClean="0"/>
              <a:t>But…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Reviews from clients are unethical for all major ethics codes</a:t>
            </a:r>
          </a:p>
          <a:p>
            <a:pPr lvl="1"/>
            <a:r>
              <a:rPr lang="en-US" dirty="0" smtClean="0"/>
              <a:t>Article: </a:t>
            </a:r>
            <a:r>
              <a:rPr lang="en-US" dirty="0" smtClean="0">
                <a:hlinkClick r:id="rId2"/>
              </a:rPr>
              <a:t>Ethical Practice Marketing and Online Reviews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" name="Picture 7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50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Solutions!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</p:spPr>
        <p:txBody>
          <a:bodyPr/>
          <a:lstStyle/>
          <a:p>
            <a:r>
              <a:rPr lang="en-US" sz="2400" dirty="0" smtClean="0"/>
              <a:t>Reviews from colleagues, supervisors, and other non-clients who know your work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Ask them to:</a:t>
            </a:r>
          </a:p>
          <a:p>
            <a:pPr lvl="1"/>
            <a:r>
              <a:rPr lang="en-US" sz="2000" dirty="0" smtClean="0"/>
              <a:t>Make clear their relationship to you</a:t>
            </a:r>
          </a:p>
          <a:p>
            <a:pPr lvl="1"/>
            <a:r>
              <a:rPr lang="en-US" sz="2000" dirty="0" smtClean="0"/>
              <a:t>Be entirely truthful</a:t>
            </a:r>
            <a:endParaRPr lang="en-US" sz="2000" dirty="0"/>
          </a:p>
          <a:p>
            <a:pPr lvl="1"/>
            <a:r>
              <a:rPr lang="en-US" sz="2000" dirty="0" smtClean="0"/>
              <a:t>Not review you on sites that state that only clients of the therapist may leave reviews (e.g. </a:t>
            </a:r>
            <a:r>
              <a:rPr lang="en-US" sz="2000" dirty="0" err="1" smtClean="0"/>
              <a:t>HealthGrades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Not make new accounts on Google+ (or Yelp!, etc.) just to review you – this is not an ethical concern, but a technical one. If people create accounts just to review you, you may be penalized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Article: </a:t>
            </a:r>
            <a:r>
              <a:rPr lang="en-US" sz="2000" dirty="0">
                <a:hlinkClick r:id="rId2"/>
              </a:rPr>
              <a:t>Ethical Practice Marketing and Online </a:t>
            </a:r>
            <a:r>
              <a:rPr lang="en-US" sz="2000" dirty="0" smtClean="0">
                <a:hlinkClick r:id="rId2"/>
              </a:rPr>
              <a:t>Reviews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Picture 6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39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701800"/>
            <a:ext cx="7480300" cy="4072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If Google Gets 85% of Search, and SEO Does Not Work Well, You Need to Use Google AdWords – To Guarantee You Are on that First Screen</a:t>
            </a: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612900"/>
            <a:ext cx="7480300" cy="4072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Google AdWords Has a Call Extension AND a Call Only Campaign Option to Further Improve Your Chances of Getting a Phone Call</a:t>
            </a: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pic>
        <p:nvPicPr>
          <p:cNvPr id="7" name="Picture 6" descr="Screen Shot 2016-02-06 at 12.11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91" y="2327891"/>
            <a:ext cx="5532909" cy="4301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4300" y="1486634"/>
            <a:ext cx="690839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Garamond"/>
                <a:cs typeface="Garamond"/>
                <a:sym typeface="Garamond"/>
              </a:rPr>
              <a:t>Joe Phone Calls from Google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Garamond"/>
                <a:cs typeface="Garamond"/>
                <a:sym typeface="Garamond"/>
              </a:rPr>
              <a:t> AdWords, January 2016</a:t>
            </a:r>
            <a:b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Garamond"/>
                <a:cs typeface="Garamond"/>
                <a:sym typeface="Garamond"/>
              </a:rPr>
            </a:b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Garamond"/>
                <a:cs typeface="Garamond"/>
                <a:sym typeface="Garamond"/>
              </a:rPr>
              <a:t>(in addition to 26 texts and 34 emails)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Garamond"/>
              <a:cs typeface="Garamond"/>
              <a:sym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" name="Picture 5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Ethics and </a:t>
            </a:r>
            <a:r>
              <a:rPr lang="en-US" dirty="0" err="1" smtClean="0"/>
              <a:t>AdWords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It’s great. Go for it.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Picture 6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45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5785" y="1566704"/>
            <a:ext cx="7480300" cy="1887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Joe had 57% of Searches from Mobile Devices in January 2016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pic>
        <p:nvPicPr>
          <p:cNvPr id="10" name="Picture 9" descr="Screen Shot 2016-02-06 at 11.06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66" y="3066478"/>
            <a:ext cx="6557319" cy="3791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Picture 6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238845"/>
            <a:ext cx="7480300" cy="5304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Facebook is the Other Major Player in the Mobile Space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In the US, over 80% of Facebook Use is On Smartphones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Facebook Has the Longest Average Time of any Website</a:t>
            </a: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824904"/>
            <a:ext cx="748030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Facebook, Like Google, Doesn’t Want to Promote Free Posts Promoting Your Practice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Ads Are Less Expensive Than Google’s, and Can Be Targeted Precisely to Your Ideal Client Profile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Ethics and Facebook Ads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</p:spPr>
        <p:txBody>
          <a:bodyPr/>
          <a:lstStyle/>
          <a:p>
            <a:r>
              <a:rPr lang="en-US" dirty="0" smtClean="0"/>
              <a:t>Imagine an existing client seeing your ad show up in their Facebook feed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most clients, risk of harm is low. However, the potential pitfall is worth considering before taking action.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Picture 6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831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Solutions!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potential</a:t>
            </a:r>
            <a:r>
              <a:rPr lang="en-US" dirty="0" smtClean="0"/>
              <a:t> strategy: design ads to target </a:t>
            </a:r>
            <a:r>
              <a:rPr lang="en-US" b="1" dirty="0" smtClean="0"/>
              <a:t>needs</a:t>
            </a:r>
            <a:r>
              <a:rPr lang="en-US" dirty="0" smtClean="0"/>
              <a:t> and bring people to your site rather than to spread your </a:t>
            </a:r>
            <a:r>
              <a:rPr lang="en-US" b="1" dirty="0" smtClean="0"/>
              <a:t>brand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Your clients won’t see you pop up in their feed if your ads don’t contain your profile picture, name, or business name writ large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Social media policies: let clients know ahead of time how you use social media to promote your practice when you do intake.</a:t>
            </a:r>
          </a:p>
          <a:p>
            <a:pPr lvl="1"/>
            <a:r>
              <a:rPr lang="en-US" dirty="0" smtClean="0"/>
              <a:t>If you have a Facebook page, let them know how best to interact (or not interact) with 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Picture 6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315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460501"/>
            <a:ext cx="7480300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 algn="ctr"/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SUMMARY: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/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How to Take Advantage of the Mobile Revolution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162449"/>
            <a:ext cx="7480300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Use Directories such as Psychology Today and Good Therapy</a:t>
            </a:r>
          </a:p>
          <a:p>
            <a:endParaRPr kumimoji="0" lang="en-US" sz="4000" b="0" i="0" u="none" strike="noStrike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Create Free Business Profile at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  <a:hlinkClick r:id="rId2"/>
              </a:rPr>
              <a:t>www.google.com/business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317824"/>
            <a:ext cx="7480300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Use Google and Facebook Ads to get </a:t>
            </a:r>
            <a:r>
              <a:rPr kumimoji="0" lang="en-US" sz="4000" b="0" i="0" u="none" strike="noStrike" cap="none" spc="0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First Screen Attention 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on Smartphones</a:t>
            </a:r>
            <a:b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</a:br>
            <a:endParaRPr kumimoji="0" lang="en-US" sz="4000" b="0" i="0" u="none" strike="noStrike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Be Sure Your Website is a Responsive Design on Mobile – and Allows ONE TOUCH CONTACT via Texting, Email or Phone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2241154"/>
            <a:ext cx="7480300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Special Bonus ONLY For People on this Webinar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/>
            </a:r>
            <a:b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</a:br>
            <a:endParaRPr kumimoji="0" lang="en-US" sz="4000" b="0" i="0" u="none" strike="noStrike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30% Discount on Creation of a NEW Google AdWords Campaign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933377"/>
            <a:ext cx="748030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Go to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  <a:hlinkClick r:id="rId2"/>
              </a:rPr>
              <a:t>http://uncommonpractices.com/payperclickpsy.html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/>
            </a:r>
            <a:b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</a:br>
            <a:endParaRPr kumimoji="0" lang="en-US" sz="4000" b="0" i="0" u="none" strike="noStrike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Type in CLICK in the Coupon Code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500" y="1524000"/>
            <a:ext cx="7480300" cy="4965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Sales of Mobile Devices are Far Outselling Desktop and Laptop Computers – and this Mobile Revolution is Predicted to Continue to Expand in the Coming  Years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pic>
        <p:nvPicPr>
          <p:cNvPr id="4" name="Picture 3" descr="Screen Shot 2016-02-06 at 10.54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30" y="1238845"/>
            <a:ext cx="7827907" cy="4819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" name="Picture 5" descr="brightervision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6030954"/>
            <a:ext cx="774700" cy="8270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2177774"/>
            <a:ext cx="7480300" cy="37343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Bigger Screens, Faster Processors, 4G/LTE Faster Internet and Voice Input are the Factors Driving More Search on Smartphones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2222500"/>
            <a:ext cx="7480300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Google is Making it More Difficult for Traditional SEO Best Practices to Work on Smartphones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447800"/>
            <a:ext cx="7480300" cy="55810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Google Has Reduced the Number of Free Business Listings on Page One – on both Desktop and Mobile - from 7 to 3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</a:b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Google is Also Now Showing 3 Ads at the Top of the Mobile Search Screen, vs 2 in 2015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533724"/>
            <a:ext cx="7480300" cy="37343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These Changes by Consumers and Google Presents Challenges…but Also Opportunities for Private Practice Marketing</a:t>
            </a:r>
            <a:endParaRPr kumimoji="0" lang="en-US" sz="4000" b="0" i="0" u="none" strike="noStrike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endParaRPr lang="en-US" dirty="0" smtClean="0"/>
          </a:p>
          <a:p>
            <a:pPr>
              <a:buFont typeface="Arial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991" y="520700"/>
            <a:ext cx="59350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Abundant Mobile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6E5F11"/>
                </a:solidFill>
                <a:effectLst/>
                <a:uFill>
                  <a:solidFill>
                    <a:srgbClr val="000000"/>
                  </a:solidFill>
                </a:uFill>
                <a:latin typeface="Candara"/>
                <a:ea typeface="Garamond"/>
                <a:cs typeface="Candara"/>
                <a:sym typeface="Garamond"/>
              </a:rPr>
              <a:t> Referrals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6E5F11"/>
              </a:solidFill>
              <a:effectLst/>
              <a:uFill>
                <a:solidFill>
                  <a:srgbClr val="000000"/>
                </a:solidFill>
              </a:uFill>
              <a:latin typeface="Candara"/>
              <a:ea typeface="Garamond"/>
              <a:cs typeface="Candara"/>
              <a:sym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900" y="6474884"/>
            <a:ext cx="8356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2"/>
              </a:rPr>
              <a:t>www.uncommonpractices.com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|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www.personcenteredtech.com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4" descr="brightervision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61361"/>
            <a:ext cx="1117600" cy="1193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1604</TotalTime>
  <Words>843</Words>
  <Application>Microsoft Macintosh PowerPoint</Application>
  <PresentationFormat>On-screen Show (4:3)</PresentationFormat>
  <Paragraphs>164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White</vt:lpstr>
      <vt:lpstr>How to Ethically Generate Abundant  Referrals to Your Practice: Turning Google’s Updates into Your Best Referral Source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Ethics and HIPAA on Texting, Email and Initial Contact</vt:lpstr>
      <vt:lpstr>Solutions!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Ethics and Business Listings</vt:lpstr>
      <vt:lpstr>Solutions!</vt:lpstr>
      <vt:lpstr>PowerPoint Presentation</vt:lpstr>
      <vt:lpstr>PowerPoint Presentation</vt:lpstr>
      <vt:lpstr>PowerPoint Presentation</vt:lpstr>
      <vt:lpstr>Ethics and AdWords</vt:lpstr>
      <vt:lpstr>PowerPoint Presentation</vt:lpstr>
      <vt:lpstr>PowerPoint Presentation</vt:lpstr>
      <vt:lpstr>Ethics and Facebook Ads</vt:lpstr>
      <vt:lpstr>Solutions!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How to Ethically Generate Abundant Referrals to Your Practice: Turning Google’s Updates into Your Best Referral Source      </dc:title>
  <cp:lastModifiedBy>Roy Huggins</cp:lastModifiedBy>
  <cp:revision>98</cp:revision>
  <dcterms:created xsi:type="dcterms:W3CDTF">2016-02-10T13:01:15Z</dcterms:created>
  <dcterms:modified xsi:type="dcterms:W3CDTF">2016-02-12T17:00:23Z</dcterms:modified>
</cp:coreProperties>
</file>